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343" r:id="rId2"/>
    <p:sldId id="257" r:id="rId3"/>
    <p:sldId id="258" r:id="rId4"/>
    <p:sldId id="330" r:id="rId5"/>
    <p:sldId id="328" r:id="rId6"/>
    <p:sldId id="329" r:id="rId7"/>
    <p:sldId id="259" r:id="rId8"/>
    <p:sldId id="260" r:id="rId9"/>
    <p:sldId id="262" r:id="rId10"/>
    <p:sldId id="261" r:id="rId11"/>
    <p:sldId id="274" r:id="rId12"/>
    <p:sldId id="263" r:id="rId13"/>
    <p:sldId id="265" r:id="rId14"/>
    <p:sldId id="264" r:id="rId15"/>
    <p:sldId id="266" r:id="rId16"/>
    <p:sldId id="267" r:id="rId17"/>
    <p:sldId id="268" r:id="rId18"/>
    <p:sldId id="269" r:id="rId19"/>
    <p:sldId id="270" r:id="rId20"/>
    <p:sldId id="271" r:id="rId21"/>
    <p:sldId id="272" r:id="rId22"/>
    <p:sldId id="276" r:id="rId23"/>
    <p:sldId id="277" r:id="rId24"/>
    <p:sldId id="278" r:id="rId25"/>
    <p:sldId id="279" r:id="rId26"/>
    <p:sldId id="273" r:id="rId27"/>
    <p:sldId id="323" r:id="rId28"/>
    <p:sldId id="320" r:id="rId29"/>
    <p:sldId id="321" r:id="rId30"/>
    <p:sldId id="322" r:id="rId31"/>
    <p:sldId id="342" r:id="rId32"/>
    <p:sldId id="324" r:id="rId33"/>
    <p:sldId id="339" r:id="rId34"/>
    <p:sldId id="331" r:id="rId35"/>
    <p:sldId id="337" r:id="rId36"/>
    <p:sldId id="338" r:id="rId37"/>
    <p:sldId id="336" r:id="rId38"/>
    <p:sldId id="340" r:id="rId39"/>
    <p:sldId id="341" r:id="rId40"/>
    <p:sldId id="332" r:id="rId41"/>
  </p:sldIdLst>
  <p:sldSz cx="9144000" cy="6858000" type="screen4x3"/>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ónio Herculano de Jesus Moreira" initials="AHdJM" lastIdx="1" clrIdx="0">
    <p:extLst>
      <p:ext uri="{19B8F6BF-5375-455C-9EA6-DF929625EA0E}">
        <p15:presenceInfo xmlns:p15="http://schemas.microsoft.com/office/powerpoint/2012/main" userId="S::amoreira@ipca.pt::b8915c31-ffd0-490b-8305-d78b33a1d2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7" d="100"/>
          <a:sy n="127" d="100"/>
        </p:scale>
        <p:origin x="11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ónio Herculano de Jesus Moreira" userId="b8915c31-ffd0-490b-8305-d78b33a1d2f0" providerId="ADAL" clId="{15C8888F-3343-435D-BB6F-760840EF154E}"/>
    <pc:docChg chg="delSld">
      <pc:chgData name="António Herculano de Jesus Moreira" userId="b8915c31-ffd0-490b-8305-d78b33a1d2f0" providerId="ADAL" clId="{15C8888F-3343-435D-BB6F-760840EF154E}" dt="2025-01-09T12:32:17.155" v="1" actId="47"/>
      <pc:docMkLst>
        <pc:docMk/>
      </pc:docMkLst>
      <pc:sldChg chg="del">
        <pc:chgData name="António Herculano de Jesus Moreira" userId="b8915c31-ffd0-490b-8305-d78b33a1d2f0" providerId="ADAL" clId="{15C8888F-3343-435D-BB6F-760840EF154E}" dt="2025-01-09T12:32:17.155" v="1" actId="47"/>
        <pc:sldMkLst>
          <pc:docMk/>
          <pc:sldMk cId="1507560776" sldId="333"/>
        </pc:sldMkLst>
      </pc:sldChg>
      <pc:sldChg chg="del">
        <pc:chgData name="António Herculano de Jesus Moreira" userId="b8915c31-ffd0-490b-8305-d78b33a1d2f0" providerId="ADAL" clId="{15C8888F-3343-435D-BB6F-760840EF154E}" dt="2025-01-09T12:30:36.301" v="0" actId="47"/>
        <pc:sldMkLst>
          <pc:docMk/>
          <pc:sldMk cId="2555171149" sldId="335"/>
        </pc:sldMkLst>
      </pc:sldChg>
    </pc:docChg>
  </pc:docChgLst>
  <pc:docChgLst>
    <pc:chgData name="António Herculano de Jesus Moreira" userId="b8915c31-ffd0-490b-8305-d78b33a1d2f0" providerId="ADAL" clId="{6B5F9F40-2EFD-4585-95A2-18790236E0EF}"/>
    <pc:docChg chg="custSel">
      <pc:chgData name="António Herculano de Jesus Moreira" userId="b8915c31-ffd0-490b-8305-d78b33a1d2f0" providerId="ADAL" clId="{6B5F9F40-2EFD-4585-95A2-18790236E0EF}" dt="2022-01-07T16:10:58.546" v="0" actId="1592"/>
      <pc:docMkLst>
        <pc:docMk/>
      </pc:docMkLst>
      <pc:sldChg chg="delCm">
        <pc:chgData name="António Herculano de Jesus Moreira" userId="b8915c31-ffd0-490b-8305-d78b33a1d2f0" providerId="ADAL" clId="{6B5F9F40-2EFD-4585-95A2-18790236E0EF}" dt="2022-01-07T16:10:58.546" v="0" actId="1592"/>
        <pc:sldMkLst>
          <pc:docMk/>
          <pc:sldMk cId="1570126583" sldId="321"/>
        </pc:sldMkLst>
      </pc:sldChg>
    </pc:docChg>
  </pc:docChgLst>
  <pc:docChgLst>
    <pc:chgData name="António Herculano de Jesus Moreira" userId="b8915c31-ffd0-490b-8305-d78b33a1d2f0" providerId="ADAL" clId="{D8C4EC35-07E2-4AA5-A6CF-1B12234C0799}"/>
    <pc:docChg chg="custSel addSld delSld modSld">
      <pc:chgData name="António Herculano de Jesus Moreira" userId="b8915c31-ffd0-490b-8305-d78b33a1d2f0" providerId="ADAL" clId="{D8C4EC35-07E2-4AA5-A6CF-1B12234C0799}" dt="2021-01-21T19:03:34.922" v="70" actId="33524"/>
      <pc:docMkLst>
        <pc:docMk/>
      </pc:docMkLst>
      <pc:sldChg chg="modSp mod">
        <pc:chgData name="António Herculano de Jesus Moreira" userId="b8915c31-ffd0-490b-8305-d78b33a1d2f0" providerId="ADAL" clId="{D8C4EC35-07E2-4AA5-A6CF-1B12234C0799}" dt="2021-01-21T18:46:15.195" v="13" actId="20577"/>
        <pc:sldMkLst>
          <pc:docMk/>
          <pc:sldMk cId="3388737861" sldId="256"/>
        </pc:sldMkLst>
      </pc:sldChg>
      <pc:sldChg chg="modSp mod">
        <pc:chgData name="António Herculano de Jesus Moreira" userId="b8915c31-ffd0-490b-8305-d78b33a1d2f0" providerId="ADAL" clId="{D8C4EC35-07E2-4AA5-A6CF-1B12234C0799}" dt="2021-01-21T18:49:32.131" v="69" actId="1035"/>
        <pc:sldMkLst>
          <pc:docMk/>
          <pc:sldMk cId="2672850990" sldId="262"/>
        </pc:sldMkLst>
      </pc:sldChg>
      <pc:sldChg chg="modSp mod">
        <pc:chgData name="António Herculano de Jesus Moreira" userId="b8915c31-ffd0-490b-8305-d78b33a1d2f0" providerId="ADAL" clId="{D8C4EC35-07E2-4AA5-A6CF-1B12234C0799}" dt="2021-01-21T19:03:34.922" v="70" actId="33524"/>
        <pc:sldMkLst>
          <pc:docMk/>
          <pc:sldMk cId="159761101" sldId="277"/>
        </pc:sldMkLst>
      </pc:sldChg>
      <pc:sldChg chg="new del">
        <pc:chgData name="António Herculano de Jesus Moreira" userId="b8915c31-ffd0-490b-8305-d78b33a1d2f0" providerId="ADAL" clId="{D8C4EC35-07E2-4AA5-A6CF-1B12234C0799}" dt="2021-01-21T18:48:11.780" v="16" actId="47"/>
        <pc:sldMkLst>
          <pc:docMk/>
          <pc:sldMk cId="2574132855" sldId="286"/>
        </pc:sldMkLst>
      </pc:sldChg>
      <pc:sldChg chg="modSp add mod">
        <pc:chgData name="António Herculano de Jesus Moreira" userId="b8915c31-ffd0-490b-8305-d78b33a1d2f0" providerId="ADAL" clId="{D8C4EC35-07E2-4AA5-A6CF-1B12234C0799}" dt="2021-01-21T18:48:36.690" v="19" actId="20577"/>
        <pc:sldMkLst>
          <pc:docMk/>
          <pc:sldMk cId="698000181" sldId="313"/>
        </pc:sldMkLst>
      </pc:sldChg>
      <pc:sldChg chg="add">
        <pc:chgData name="António Herculano de Jesus Moreira" userId="b8915c31-ffd0-490b-8305-d78b33a1d2f0" providerId="ADAL" clId="{D8C4EC35-07E2-4AA5-A6CF-1B12234C0799}" dt="2021-01-21T18:48:09.557" v="15"/>
        <pc:sldMkLst>
          <pc:docMk/>
          <pc:sldMk cId="539866925" sldId="314"/>
        </pc:sldMkLst>
      </pc:sldChg>
      <pc:sldChg chg="add">
        <pc:chgData name="António Herculano de Jesus Moreira" userId="b8915c31-ffd0-490b-8305-d78b33a1d2f0" providerId="ADAL" clId="{D8C4EC35-07E2-4AA5-A6CF-1B12234C0799}" dt="2021-01-21T18:48:09.557" v="15"/>
        <pc:sldMkLst>
          <pc:docMk/>
          <pc:sldMk cId="957113283" sldId="319"/>
        </pc:sldMkLst>
      </pc:sldChg>
    </pc:docChg>
  </pc:docChgLst>
  <pc:docChgLst>
    <pc:chgData name="António Herculano de Jesus Moreira" userId="b8915c31-ffd0-490b-8305-d78b33a1d2f0" providerId="ADAL" clId="{A5A4A5E9-34FC-4BAE-8B5D-D8F577C560A3}"/>
    <pc:docChg chg="custSel addSld delSld modSld">
      <pc:chgData name="António Herculano de Jesus Moreira" userId="b8915c31-ffd0-490b-8305-d78b33a1d2f0" providerId="ADAL" clId="{A5A4A5E9-34FC-4BAE-8B5D-D8F577C560A3}" dt="2022-04-19T23:31:43.716" v="42" actId="47"/>
      <pc:docMkLst>
        <pc:docMk/>
      </pc:docMkLst>
      <pc:sldChg chg="del">
        <pc:chgData name="António Herculano de Jesus Moreira" userId="b8915c31-ffd0-490b-8305-d78b33a1d2f0" providerId="ADAL" clId="{A5A4A5E9-34FC-4BAE-8B5D-D8F577C560A3}" dt="2022-04-19T23:28:44.585" v="1" actId="47"/>
        <pc:sldMkLst>
          <pc:docMk/>
          <pc:sldMk cId="3388737861" sldId="256"/>
        </pc:sldMkLst>
      </pc:sldChg>
      <pc:sldChg chg="add">
        <pc:chgData name="António Herculano de Jesus Moreira" userId="b8915c31-ffd0-490b-8305-d78b33a1d2f0" providerId="ADAL" clId="{A5A4A5E9-34FC-4BAE-8B5D-D8F577C560A3}" dt="2022-04-19T23:30:29.391" v="25"/>
        <pc:sldMkLst>
          <pc:docMk/>
          <pc:sldMk cId="2162842147" sldId="263"/>
        </pc:sldMkLst>
      </pc:sldChg>
      <pc:sldChg chg="add">
        <pc:chgData name="António Herculano de Jesus Moreira" userId="b8915c31-ffd0-490b-8305-d78b33a1d2f0" providerId="ADAL" clId="{A5A4A5E9-34FC-4BAE-8B5D-D8F577C560A3}" dt="2022-04-19T23:30:29.391" v="25"/>
        <pc:sldMkLst>
          <pc:docMk/>
          <pc:sldMk cId="1697680325" sldId="264"/>
        </pc:sldMkLst>
      </pc:sldChg>
      <pc:sldChg chg="add">
        <pc:chgData name="António Herculano de Jesus Moreira" userId="b8915c31-ffd0-490b-8305-d78b33a1d2f0" providerId="ADAL" clId="{A5A4A5E9-34FC-4BAE-8B5D-D8F577C560A3}" dt="2022-04-19T23:30:29.391" v="25"/>
        <pc:sldMkLst>
          <pc:docMk/>
          <pc:sldMk cId="2040715254" sldId="265"/>
        </pc:sldMkLst>
      </pc:sldChg>
      <pc:sldChg chg="add">
        <pc:chgData name="António Herculano de Jesus Moreira" userId="b8915c31-ffd0-490b-8305-d78b33a1d2f0" providerId="ADAL" clId="{A5A4A5E9-34FC-4BAE-8B5D-D8F577C560A3}" dt="2022-04-19T23:30:29.391" v="25"/>
        <pc:sldMkLst>
          <pc:docMk/>
          <pc:sldMk cId="3984175659" sldId="266"/>
        </pc:sldMkLst>
      </pc:sldChg>
      <pc:sldChg chg="add">
        <pc:chgData name="António Herculano de Jesus Moreira" userId="b8915c31-ffd0-490b-8305-d78b33a1d2f0" providerId="ADAL" clId="{A5A4A5E9-34FC-4BAE-8B5D-D8F577C560A3}" dt="2022-04-19T23:30:29.391" v="25"/>
        <pc:sldMkLst>
          <pc:docMk/>
          <pc:sldMk cId="4287221922" sldId="267"/>
        </pc:sldMkLst>
      </pc:sldChg>
      <pc:sldChg chg="add">
        <pc:chgData name="António Herculano de Jesus Moreira" userId="b8915c31-ffd0-490b-8305-d78b33a1d2f0" providerId="ADAL" clId="{A5A4A5E9-34FC-4BAE-8B5D-D8F577C560A3}" dt="2022-04-19T23:30:29.391" v="25"/>
        <pc:sldMkLst>
          <pc:docMk/>
          <pc:sldMk cId="126281000" sldId="268"/>
        </pc:sldMkLst>
      </pc:sldChg>
      <pc:sldChg chg="add">
        <pc:chgData name="António Herculano de Jesus Moreira" userId="b8915c31-ffd0-490b-8305-d78b33a1d2f0" providerId="ADAL" clId="{A5A4A5E9-34FC-4BAE-8B5D-D8F577C560A3}" dt="2022-04-19T23:30:29.391" v="25"/>
        <pc:sldMkLst>
          <pc:docMk/>
          <pc:sldMk cId="1850133242" sldId="269"/>
        </pc:sldMkLst>
      </pc:sldChg>
      <pc:sldChg chg="add">
        <pc:chgData name="António Herculano de Jesus Moreira" userId="b8915c31-ffd0-490b-8305-d78b33a1d2f0" providerId="ADAL" clId="{A5A4A5E9-34FC-4BAE-8B5D-D8F577C560A3}" dt="2022-04-19T23:30:29.391" v="25"/>
        <pc:sldMkLst>
          <pc:docMk/>
          <pc:sldMk cId="434224277" sldId="270"/>
        </pc:sldMkLst>
      </pc:sldChg>
      <pc:sldChg chg="add">
        <pc:chgData name="António Herculano de Jesus Moreira" userId="b8915c31-ffd0-490b-8305-d78b33a1d2f0" providerId="ADAL" clId="{A5A4A5E9-34FC-4BAE-8B5D-D8F577C560A3}" dt="2022-04-19T23:30:29.391" v="25"/>
        <pc:sldMkLst>
          <pc:docMk/>
          <pc:sldMk cId="3112723207" sldId="271"/>
        </pc:sldMkLst>
      </pc:sldChg>
      <pc:sldChg chg="add">
        <pc:chgData name="António Herculano de Jesus Moreira" userId="b8915c31-ffd0-490b-8305-d78b33a1d2f0" providerId="ADAL" clId="{A5A4A5E9-34FC-4BAE-8B5D-D8F577C560A3}" dt="2022-04-19T23:30:29.391" v="25"/>
        <pc:sldMkLst>
          <pc:docMk/>
          <pc:sldMk cId="195666457" sldId="272"/>
        </pc:sldMkLst>
      </pc:sldChg>
      <pc:sldChg chg="add">
        <pc:chgData name="António Herculano de Jesus Moreira" userId="b8915c31-ffd0-490b-8305-d78b33a1d2f0" providerId="ADAL" clId="{A5A4A5E9-34FC-4BAE-8B5D-D8F577C560A3}" dt="2022-04-19T23:30:55.081" v="26"/>
        <pc:sldMkLst>
          <pc:docMk/>
          <pc:sldMk cId="2492065263" sldId="273"/>
        </pc:sldMkLst>
      </pc:sldChg>
      <pc:sldChg chg="add">
        <pc:chgData name="António Herculano de Jesus Moreira" userId="b8915c31-ffd0-490b-8305-d78b33a1d2f0" providerId="ADAL" clId="{A5A4A5E9-34FC-4BAE-8B5D-D8F577C560A3}" dt="2022-04-19T23:30:29.391" v="25"/>
        <pc:sldMkLst>
          <pc:docMk/>
          <pc:sldMk cId="3272703305" sldId="274"/>
        </pc:sldMkLst>
      </pc:sldChg>
      <pc:sldChg chg="del">
        <pc:chgData name="António Herculano de Jesus Moreira" userId="b8915c31-ffd0-490b-8305-d78b33a1d2f0" providerId="ADAL" clId="{A5A4A5E9-34FC-4BAE-8B5D-D8F577C560A3}" dt="2022-04-19T23:31:43.716" v="42" actId="47"/>
        <pc:sldMkLst>
          <pc:docMk/>
          <pc:sldMk cId="1239297758" sldId="275"/>
        </pc:sldMkLst>
      </pc:sldChg>
      <pc:sldChg chg="add">
        <pc:chgData name="António Herculano de Jesus Moreira" userId="b8915c31-ffd0-490b-8305-d78b33a1d2f0" providerId="ADAL" clId="{A5A4A5E9-34FC-4BAE-8B5D-D8F577C560A3}" dt="2022-04-19T23:30:29.391" v="25"/>
        <pc:sldMkLst>
          <pc:docMk/>
          <pc:sldMk cId="1343219911" sldId="276"/>
        </pc:sldMkLst>
      </pc:sldChg>
      <pc:sldChg chg="add">
        <pc:chgData name="António Herculano de Jesus Moreira" userId="b8915c31-ffd0-490b-8305-d78b33a1d2f0" providerId="ADAL" clId="{A5A4A5E9-34FC-4BAE-8B5D-D8F577C560A3}" dt="2022-04-19T23:30:29.391" v="25"/>
        <pc:sldMkLst>
          <pc:docMk/>
          <pc:sldMk cId="159761101" sldId="277"/>
        </pc:sldMkLst>
      </pc:sldChg>
      <pc:sldChg chg="add">
        <pc:chgData name="António Herculano de Jesus Moreira" userId="b8915c31-ffd0-490b-8305-d78b33a1d2f0" providerId="ADAL" clId="{A5A4A5E9-34FC-4BAE-8B5D-D8F577C560A3}" dt="2022-04-19T23:30:29.391" v="25"/>
        <pc:sldMkLst>
          <pc:docMk/>
          <pc:sldMk cId="2809255024" sldId="278"/>
        </pc:sldMkLst>
      </pc:sldChg>
      <pc:sldChg chg="add">
        <pc:chgData name="António Herculano de Jesus Moreira" userId="b8915c31-ffd0-490b-8305-d78b33a1d2f0" providerId="ADAL" clId="{A5A4A5E9-34FC-4BAE-8B5D-D8F577C560A3}" dt="2022-04-19T23:30:29.391" v="25"/>
        <pc:sldMkLst>
          <pc:docMk/>
          <pc:sldMk cId="3776665820" sldId="279"/>
        </pc:sldMkLst>
      </pc:sldChg>
      <pc:sldChg chg="modSp mod">
        <pc:chgData name="António Herculano de Jesus Moreira" userId="b8915c31-ffd0-490b-8305-d78b33a1d2f0" providerId="ADAL" clId="{A5A4A5E9-34FC-4BAE-8B5D-D8F577C560A3}" dt="2022-04-19T23:31:19.518" v="40" actId="20577"/>
        <pc:sldMkLst>
          <pc:docMk/>
          <pc:sldMk cId="1439001155" sldId="322"/>
        </pc:sldMkLst>
      </pc:sldChg>
      <pc:sldChg chg="modSp mod">
        <pc:chgData name="António Herculano de Jesus Moreira" userId="b8915c31-ffd0-490b-8305-d78b33a1d2f0" providerId="ADAL" clId="{A5A4A5E9-34FC-4BAE-8B5D-D8F577C560A3}" dt="2022-04-19T23:31:26.065" v="41"/>
        <pc:sldMkLst>
          <pc:docMk/>
          <pc:sldMk cId="3413014218" sldId="342"/>
        </pc:sldMkLst>
      </pc:sldChg>
      <pc:sldChg chg="modSp add mod">
        <pc:chgData name="António Herculano de Jesus Moreira" userId="b8915c31-ffd0-490b-8305-d78b33a1d2f0" providerId="ADAL" clId="{A5A4A5E9-34FC-4BAE-8B5D-D8F577C560A3}" dt="2022-04-19T23:29:32.629" v="24" actId="122"/>
        <pc:sldMkLst>
          <pc:docMk/>
          <pc:sldMk cId="3186605235" sldId="343"/>
        </pc:sldMkLst>
      </pc:sldChg>
    </pc:docChg>
  </pc:docChgLst>
  <pc:docChgLst>
    <pc:chgData name="António Herculano de Jesus Moreira" userId="b8915c31-ffd0-490b-8305-d78b33a1d2f0" providerId="ADAL" clId="{4604B745-706F-4EC0-9D16-46B81977EBE3}"/>
    <pc:docChg chg="undo custSel addSld delSld modSld sldOrd">
      <pc:chgData name="António Herculano de Jesus Moreira" userId="b8915c31-ffd0-490b-8305-d78b33a1d2f0" providerId="ADAL" clId="{4604B745-706F-4EC0-9D16-46B81977EBE3}" dt="2021-09-29T12:06:42.940" v="1604"/>
      <pc:docMkLst>
        <pc:docMk/>
      </pc:docMkLst>
      <pc:sldChg chg="modSp mod">
        <pc:chgData name="António Herculano de Jesus Moreira" userId="b8915c31-ffd0-490b-8305-d78b33a1d2f0" providerId="ADAL" clId="{4604B745-706F-4EC0-9D16-46B81977EBE3}" dt="2021-09-29T11:36:11.159" v="850" actId="14100"/>
        <pc:sldMkLst>
          <pc:docMk/>
          <pc:sldMk cId="3388737861" sldId="256"/>
        </pc:sldMkLst>
      </pc:sldChg>
      <pc:sldChg chg="addSp delSp modSp mod delAnim modAnim">
        <pc:chgData name="António Herculano de Jesus Moreira" userId="b8915c31-ffd0-490b-8305-d78b33a1d2f0" providerId="ADAL" clId="{4604B745-706F-4EC0-9D16-46B81977EBE3}" dt="2021-09-29T12:02:27.202" v="1550" actId="1037"/>
        <pc:sldMkLst>
          <pc:docMk/>
          <pc:sldMk cId="2418558022" sldId="257"/>
        </pc:sldMkLst>
      </pc:sldChg>
      <pc:sldChg chg="addSp delSp modSp mod delAnim modAnim">
        <pc:chgData name="António Herculano de Jesus Moreira" userId="b8915c31-ffd0-490b-8305-d78b33a1d2f0" providerId="ADAL" clId="{4604B745-706F-4EC0-9D16-46B81977EBE3}" dt="2021-09-29T12:02:44.535" v="1551"/>
        <pc:sldMkLst>
          <pc:docMk/>
          <pc:sldMk cId="3066029977" sldId="258"/>
        </pc:sldMkLst>
      </pc:sldChg>
      <pc:sldChg chg="modSp mod">
        <pc:chgData name="António Herculano de Jesus Moreira" userId="b8915c31-ffd0-490b-8305-d78b33a1d2f0" providerId="ADAL" clId="{4604B745-706F-4EC0-9D16-46B81977EBE3}" dt="2021-09-29T04:50:34.799" v="192" actId="5793"/>
        <pc:sldMkLst>
          <pc:docMk/>
          <pc:sldMk cId="3775460909" sldId="259"/>
        </pc:sldMkLst>
      </pc:sldChg>
      <pc:sldChg chg="addSp delSp modSp mod delAnim">
        <pc:chgData name="António Herculano de Jesus Moreira" userId="b8915c31-ffd0-490b-8305-d78b33a1d2f0" providerId="ADAL" clId="{4604B745-706F-4EC0-9D16-46B81977EBE3}" dt="2021-09-29T12:04:53.422" v="1588" actId="20577"/>
        <pc:sldMkLst>
          <pc:docMk/>
          <pc:sldMk cId="316134142" sldId="261"/>
        </pc:sldMkLst>
      </pc:sldChg>
      <pc:sldChg chg="addSp modSp mod">
        <pc:chgData name="António Herculano de Jesus Moreira" userId="b8915c31-ffd0-490b-8305-d78b33a1d2f0" providerId="ADAL" clId="{4604B745-706F-4EC0-9D16-46B81977EBE3}" dt="2021-09-29T12:04:12.180" v="1586" actId="1076"/>
        <pc:sldMkLst>
          <pc:docMk/>
          <pc:sldMk cId="2672850990" sldId="262"/>
        </pc:sldMkLst>
      </pc:sldChg>
      <pc:sldChg chg="del">
        <pc:chgData name="António Herculano de Jesus Moreira" userId="b8915c31-ffd0-490b-8305-d78b33a1d2f0" providerId="ADAL" clId="{4604B745-706F-4EC0-9D16-46B81977EBE3}" dt="2021-09-29T05:32:38.499" v="679" actId="47"/>
        <pc:sldMkLst>
          <pc:docMk/>
          <pc:sldMk cId="2162842147" sldId="263"/>
        </pc:sldMkLst>
      </pc:sldChg>
      <pc:sldChg chg="del">
        <pc:chgData name="António Herculano de Jesus Moreira" userId="b8915c31-ffd0-490b-8305-d78b33a1d2f0" providerId="ADAL" clId="{4604B745-706F-4EC0-9D16-46B81977EBE3}" dt="2021-09-29T05:32:36.289" v="678" actId="47"/>
        <pc:sldMkLst>
          <pc:docMk/>
          <pc:sldMk cId="1697680325" sldId="264"/>
        </pc:sldMkLst>
      </pc:sldChg>
      <pc:sldChg chg="del">
        <pc:chgData name="António Herculano de Jesus Moreira" userId="b8915c31-ffd0-490b-8305-d78b33a1d2f0" providerId="ADAL" clId="{4604B745-706F-4EC0-9D16-46B81977EBE3}" dt="2021-09-29T05:32:36.289" v="678" actId="47"/>
        <pc:sldMkLst>
          <pc:docMk/>
          <pc:sldMk cId="2040715254" sldId="265"/>
        </pc:sldMkLst>
      </pc:sldChg>
      <pc:sldChg chg="del">
        <pc:chgData name="António Herculano de Jesus Moreira" userId="b8915c31-ffd0-490b-8305-d78b33a1d2f0" providerId="ADAL" clId="{4604B745-706F-4EC0-9D16-46B81977EBE3}" dt="2021-09-29T05:32:36.289" v="678" actId="47"/>
        <pc:sldMkLst>
          <pc:docMk/>
          <pc:sldMk cId="3984175659" sldId="266"/>
        </pc:sldMkLst>
      </pc:sldChg>
      <pc:sldChg chg="del">
        <pc:chgData name="António Herculano de Jesus Moreira" userId="b8915c31-ffd0-490b-8305-d78b33a1d2f0" providerId="ADAL" clId="{4604B745-706F-4EC0-9D16-46B81977EBE3}" dt="2021-09-29T05:32:36.289" v="678" actId="47"/>
        <pc:sldMkLst>
          <pc:docMk/>
          <pc:sldMk cId="4287221922" sldId="267"/>
        </pc:sldMkLst>
      </pc:sldChg>
      <pc:sldChg chg="del">
        <pc:chgData name="António Herculano de Jesus Moreira" userId="b8915c31-ffd0-490b-8305-d78b33a1d2f0" providerId="ADAL" clId="{4604B745-706F-4EC0-9D16-46B81977EBE3}" dt="2021-09-29T05:32:36.289" v="678" actId="47"/>
        <pc:sldMkLst>
          <pc:docMk/>
          <pc:sldMk cId="126281000" sldId="268"/>
        </pc:sldMkLst>
      </pc:sldChg>
      <pc:sldChg chg="del">
        <pc:chgData name="António Herculano de Jesus Moreira" userId="b8915c31-ffd0-490b-8305-d78b33a1d2f0" providerId="ADAL" clId="{4604B745-706F-4EC0-9D16-46B81977EBE3}" dt="2021-09-29T05:32:36.289" v="678" actId="47"/>
        <pc:sldMkLst>
          <pc:docMk/>
          <pc:sldMk cId="1850133242" sldId="269"/>
        </pc:sldMkLst>
      </pc:sldChg>
      <pc:sldChg chg="del">
        <pc:chgData name="António Herculano de Jesus Moreira" userId="b8915c31-ffd0-490b-8305-d78b33a1d2f0" providerId="ADAL" clId="{4604B745-706F-4EC0-9D16-46B81977EBE3}" dt="2021-09-29T05:32:36.289" v="678" actId="47"/>
        <pc:sldMkLst>
          <pc:docMk/>
          <pc:sldMk cId="434224277" sldId="270"/>
        </pc:sldMkLst>
      </pc:sldChg>
      <pc:sldChg chg="del">
        <pc:chgData name="António Herculano de Jesus Moreira" userId="b8915c31-ffd0-490b-8305-d78b33a1d2f0" providerId="ADAL" clId="{4604B745-706F-4EC0-9D16-46B81977EBE3}" dt="2021-09-29T05:32:36.289" v="678" actId="47"/>
        <pc:sldMkLst>
          <pc:docMk/>
          <pc:sldMk cId="3112723207" sldId="271"/>
        </pc:sldMkLst>
      </pc:sldChg>
      <pc:sldChg chg="del">
        <pc:chgData name="António Herculano de Jesus Moreira" userId="b8915c31-ffd0-490b-8305-d78b33a1d2f0" providerId="ADAL" clId="{4604B745-706F-4EC0-9D16-46B81977EBE3}" dt="2021-09-29T05:32:36.289" v="678" actId="47"/>
        <pc:sldMkLst>
          <pc:docMk/>
          <pc:sldMk cId="195666457" sldId="272"/>
        </pc:sldMkLst>
      </pc:sldChg>
      <pc:sldChg chg="del">
        <pc:chgData name="António Herculano de Jesus Moreira" userId="b8915c31-ffd0-490b-8305-d78b33a1d2f0" providerId="ADAL" clId="{4604B745-706F-4EC0-9D16-46B81977EBE3}" dt="2021-09-29T05:32:36.289" v="678" actId="47"/>
        <pc:sldMkLst>
          <pc:docMk/>
          <pc:sldMk cId="2492065263" sldId="273"/>
        </pc:sldMkLst>
      </pc:sldChg>
      <pc:sldChg chg="del">
        <pc:chgData name="António Herculano de Jesus Moreira" userId="b8915c31-ffd0-490b-8305-d78b33a1d2f0" providerId="ADAL" clId="{4604B745-706F-4EC0-9D16-46B81977EBE3}" dt="2021-09-29T05:32:38.499" v="679" actId="47"/>
        <pc:sldMkLst>
          <pc:docMk/>
          <pc:sldMk cId="3272703305" sldId="274"/>
        </pc:sldMkLst>
      </pc:sldChg>
      <pc:sldChg chg="del">
        <pc:chgData name="António Herculano de Jesus Moreira" userId="b8915c31-ffd0-490b-8305-d78b33a1d2f0" providerId="ADAL" clId="{4604B745-706F-4EC0-9D16-46B81977EBE3}" dt="2021-09-29T05:32:36.289" v="678" actId="47"/>
        <pc:sldMkLst>
          <pc:docMk/>
          <pc:sldMk cId="1343219911" sldId="276"/>
        </pc:sldMkLst>
      </pc:sldChg>
      <pc:sldChg chg="del">
        <pc:chgData name="António Herculano de Jesus Moreira" userId="b8915c31-ffd0-490b-8305-d78b33a1d2f0" providerId="ADAL" clId="{4604B745-706F-4EC0-9D16-46B81977EBE3}" dt="2021-09-29T05:32:36.289" v="678" actId="47"/>
        <pc:sldMkLst>
          <pc:docMk/>
          <pc:sldMk cId="159761101" sldId="277"/>
        </pc:sldMkLst>
      </pc:sldChg>
      <pc:sldChg chg="del">
        <pc:chgData name="António Herculano de Jesus Moreira" userId="b8915c31-ffd0-490b-8305-d78b33a1d2f0" providerId="ADAL" clId="{4604B745-706F-4EC0-9D16-46B81977EBE3}" dt="2021-09-29T05:32:36.289" v="678" actId="47"/>
        <pc:sldMkLst>
          <pc:docMk/>
          <pc:sldMk cId="2809255024" sldId="278"/>
        </pc:sldMkLst>
      </pc:sldChg>
      <pc:sldChg chg="del">
        <pc:chgData name="António Herculano de Jesus Moreira" userId="b8915c31-ffd0-490b-8305-d78b33a1d2f0" providerId="ADAL" clId="{4604B745-706F-4EC0-9D16-46B81977EBE3}" dt="2021-09-29T05:32:36.289" v="678" actId="47"/>
        <pc:sldMkLst>
          <pc:docMk/>
          <pc:sldMk cId="3776665820" sldId="279"/>
        </pc:sldMkLst>
      </pc:sldChg>
      <pc:sldChg chg="del">
        <pc:chgData name="António Herculano de Jesus Moreira" userId="b8915c31-ffd0-490b-8305-d78b33a1d2f0" providerId="ADAL" clId="{4604B745-706F-4EC0-9D16-46B81977EBE3}" dt="2021-09-29T05:32:36.289" v="678" actId="47"/>
        <pc:sldMkLst>
          <pc:docMk/>
          <pc:sldMk cId="877382184" sldId="280"/>
        </pc:sldMkLst>
      </pc:sldChg>
      <pc:sldChg chg="del">
        <pc:chgData name="António Herculano de Jesus Moreira" userId="b8915c31-ffd0-490b-8305-d78b33a1d2f0" providerId="ADAL" clId="{4604B745-706F-4EC0-9D16-46B81977EBE3}" dt="2021-09-29T05:32:36.289" v="678" actId="47"/>
        <pc:sldMkLst>
          <pc:docMk/>
          <pc:sldMk cId="646587554" sldId="281"/>
        </pc:sldMkLst>
      </pc:sldChg>
      <pc:sldChg chg="del">
        <pc:chgData name="António Herculano de Jesus Moreira" userId="b8915c31-ffd0-490b-8305-d78b33a1d2f0" providerId="ADAL" clId="{4604B745-706F-4EC0-9D16-46B81977EBE3}" dt="2021-09-29T05:32:36.289" v="678" actId="47"/>
        <pc:sldMkLst>
          <pc:docMk/>
          <pc:sldMk cId="2787353971" sldId="282"/>
        </pc:sldMkLst>
      </pc:sldChg>
      <pc:sldChg chg="del">
        <pc:chgData name="António Herculano de Jesus Moreira" userId="b8915c31-ffd0-490b-8305-d78b33a1d2f0" providerId="ADAL" clId="{4604B745-706F-4EC0-9D16-46B81977EBE3}" dt="2021-09-29T05:32:36.289" v="678" actId="47"/>
        <pc:sldMkLst>
          <pc:docMk/>
          <pc:sldMk cId="3076112372" sldId="283"/>
        </pc:sldMkLst>
      </pc:sldChg>
      <pc:sldChg chg="del">
        <pc:chgData name="António Herculano de Jesus Moreira" userId="b8915c31-ffd0-490b-8305-d78b33a1d2f0" providerId="ADAL" clId="{4604B745-706F-4EC0-9D16-46B81977EBE3}" dt="2021-09-29T05:32:36.289" v="678" actId="47"/>
        <pc:sldMkLst>
          <pc:docMk/>
          <pc:sldMk cId="1270051330" sldId="284"/>
        </pc:sldMkLst>
      </pc:sldChg>
      <pc:sldChg chg="del">
        <pc:chgData name="António Herculano de Jesus Moreira" userId="b8915c31-ffd0-490b-8305-d78b33a1d2f0" providerId="ADAL" clId="{4604B745-706F-4EC0-9D16-46B81977EBE3}" dt="2021-09-29T05:32:36.289" v="678" actId="47"/>
        <pc:sldMkLst>
          <pc:docMk/>
          <pc:sldMk cId="465914372" sldId="285"/>
        </pc:sldMkLst>
      </pc:sldChg>
      <pc:sldChg chg="del">
        <pc:chgData name="António Herculano de Jesus Moreira" userId="b8915c31-ffd0-490b-8305-d78b33a1d2f0" providerId="ADAL" clId="{4604B745-706F-4EC0-9D16-46B81977EBE3}" dt="2021-09-29T05:32:36.289" v="678" actId="47"/>
        <pc:sldMkLst>
          <pc:docMk/>
          <pc:sldMk cId="698000181" sldId="313"/>
        </pc:sldMkLst>
      </pc:sldChg>
      <pc:sldChg chg="del">
        <pc:chgData name="António Herculano de Jesus Moreira" userId="b8915c31-ffd0-490b-8305-d78b33a1d2f0" providerId="ADAL" clId="{4604B745-706F-4EC0-9D16-46B81977EBE3}" dt="2021-09-29T05:32:36.289" v="678" actId="47"/>
        <pc:sldMkLst>
          <pc:docMk/>
          <pc:sldMk cId="539866925" sldId="314"/>
        </pc:sldMkLst>
      </pc:sldChg>
      <pc:sldChg chg="del">
        <pc:chgData name="António Herculano de Jesus Moreira" userId="b8915c31-ffd0-490b-8305-d78b33a1d2f0" providerId="ADAL" clId="{4604B745-706F-4EC0-9D16-46B81977EBE3}" dt="2021-09-29T05:32:36.289" v="678" actId="47"/>
        <pc:sldMkLst>
          <pc:docMk/>
          <pc:sldMk cId="957113283" sldId="319"/>
        </pc:sldMkLst>
      </pc:sldChg>
      <pc:sldChg chg="addSp delSp modSp add mod ord">
        <pc:chgData name="António Herculano de Jesus Moreira" userId="b8915c31-ffd0-490b-8305-d78b33a1d2f0" providerId="ADAL" clId="{4604B745-706F-4EC0-9D16-46B81977EBE3}" dt="2021-09-29T05:21:33.828" v="468" actId="20577"/>
        <pc:sldMkLst>
          <pc:docMk/>
          <pc:sldMk cId="1509057727" sldId="320"/>
        </pc:sldMkLst>
      </pc:sldChg>
      <pc:sldChg chg="addSp delSp modSp add mod modAnim addCm">
        <pc:chgData name="António Herculano de Jesus Moreira" userId="b8915c31-ffd0-490b-8305-d78b33a1d2f0" providerId="ADAL" clId="{4604B745-706F-4EC0-9D16-46B81977EBE3}" dt="2021-09-29T12:06:29.163" v="1603"/>
        <pc:sldMkLst>
          <pc:docMk/>
          <pc:sldMk cId="1570126583" sldId="321"/>
        </pc:sldMkLst>
      </pc:sldChg>
      <pc:sldChg chg="addSp delSp modSp add mod modAnim">
        <pc:chgData name="António Herculano de Jesus Moreira" userId="b8915c31-ffd0-490b-8305-d78b33a1d2f0" providerId="ADAL" clId="{4604B745-706F-4EC0-9D16-46B81977EBE3}" dt="2021-09-29T12:06:42.940" v="1604"/>
        <pc:sldMkLst>
          <pc:docMk/>
          <pc:sldMk cId="1439001155" sldId="322"/>
        </pc:sldMkLst>
      </pc:sldChg>
      <pc:sldChg chg="modSp add mod ord">
        <pc:chgData name="António Herculano de Jesus Moreira" userId="b8915c31-ffd0-490b-8305-d78b33a1d2f0" providerId="ADAL" clId="{4604B745-706F-4EC0-9D16-46B81977EBE3}" dt="2021-09-29T05:01:03.296" v="319" actId="404"/>
        <pc:sldMkLst>
          <pc:docMk/>
          <pc:sldMk cId="3305933246" sldId="323"/>
        </pc:sldMkLst>
      </pc:sldChg>
      <pc:sldChg chg="addSp delSp modSp new mod">
        <pc:chgData name="António Herculano de Jesus Moreira" userId="b8915c31-ffd0-490b-8305-d78b33a1d2f0" providerId="ADAL" clId="{4604B745-706F-4EC0-9D16-46B81977EBE3}" dt="2021-09-29T11:49:53.305" v="1134" actId="14100"/>
        <pc:sldMkLst>
          <pc:docMk/>
          <pc:sldMk cId="211407280" sldId="324"/>
        </pc:sldMkLst>
      </pc:sldChg>
      <pc:sldChg chg="addSp delSp modSp new del mod">
        <pc:chgData name="António Herculano de Jesus Moreira" userId="b8915c31-ffd0-490b-8305-d78b33a1d2f0" providerId="ADAL" clId="{4604B745-706F-4EC0-9D16-46B81977EBE3}" dt="2021-09-29T05:20:13.356" v="454" actId="47"/>
        <pc:sldMkLst>
          <pc:docMk/>
          <pc:sldMk cId="652118436" sldId="325"/>
        </pc:sldMkLst>
      </pc:sldChg>
      <pc:sldChg chg="addSp delSp modSp new del mod">
        <pc:chgData name="António Herculano de Jesus Moreira" userId="b8915c31-ffd0-490b-8305-d78b33a1d2f0" providerId="ADAL" clId="{4604B745-706F-4EC0-9D16-46B81977EBE3}" dt="2021-09-29T05:20:12.640" v="453" actId="47"/>
        <pc:sldMkLst>
          <pc:docMk/>
          <pc:sldMk cId="3792601076" sldId="326"/>
        </pc:sldMkLst>
      </pc:sldChg>
      <pc:sldChg chg="new del">
        <pc:chgData name="António Herculano de Jesus Moreira" userId="b8915c31-ffd0-490b-8305-d78b33a1d2f0" providerId="ADAL" clId="{4604B745-706F-4EC0-9D16-46B81977EBE3}" dt="2021-09-29T05:19:48.536" v="446" actId="47"/>
        <pc:sldMkLst>
          <pc:docMk/>
          <pc:sldMk cId="2200186743" sldId="327"/>
        </pc:sldMkLst>
      </pc:sldChg>
      <pc:sldChg chg="addSp delSp modSp add mod delAnim">
        <pc:chgData name="António Herculano de Jesus Moreira" userId="b8915c31-ffd0-490b-8305-d78b33a1d2f0" providerId="ADAL" clId="{4604B745-706F-4EC0-9D16-46B81977EBE3}" dt="2021-09-29T05:20:37.692" v="458" actId="1076"/>
        <pc:sldMkLst>
          <pc:docMk/>
          <pc:sldMk cId="704770625" sldId="328"/>
        </pc:sldMkLst>
      </pc:sldChg>
      <pc:sldChg chg="addSp modSp add mod">
        <pc:chgData name="António Herculano de Jesus Moreira" userId="b8915c31-ffd0-490b-8305-d78b33a1d2f0" providerId="ADAL" clId="{4604B745-706F-4EC0-9D16-46B81977EBE3}" dt="2021-09-29T05:20:52.630" v="461" actId="1076"/>
        <pc:sldMkLst>
          <pc:docMk/>
          <pc:sldMk cId="1849246551" sldId="329"/>
        </pc:sldMkLst>
      </pc:sldChg>
      <pc:sldChg chg="addSp modSp add mod ord">
        <pc:chgData name="António Herculano de Jesus Moreira" userId="b8915c31-ffd0-490b-8305-d78b33a1d2f0" providerId="ADAL" clId="{4604B745-706F-4EC0-9D16-46B81977EBE3}" dt="2021-09-29T05:20:19.776" v="457" actId="1076"/>
        <pc:sldMkLst>
          <pc:docMk/>
          <pc:sldMk cId="4028666269" sldId="330"/>
        </pc:sldMkLst>
      </pc:sldChg>
      <pc:sldChg chg="addSp delSp modSp add">
        <pc:chgData name="António Herculano de Jesus Moreira" userId="b8915c31-ffd0-490b-8305-d78b33a1d2f0" providerId="ADAL" clId="{4604B745-706F-4EC0-9D16-46B81977EBE3}" dt="2021-09-29T05:47:13.944" v="765"/>
        <pc:sldMkLst>
          <pc:docMk/>
          <pc:sldMk cId="3175929273" sldId="331"/>
        </pc:sldMkLst>
      </pc:sldChg>
      <pc:sldChg chg="modSp new mod">
        <pc:chgData name="António Herculano de Jesus Moreira" userId="b8915c31-ffd0-490b-8305-d78b33a1d2f0" providerId="ADAL" clId="{4604B745-706F-4EC0-9D16-46B81977EBE3}" dt="2021-09-29T12:01:58.700" v="1460" actId="20577"/>
        <pc:sldMkLst>
          <pc:docMk/>
          <pc:sldMk cId="3691810059" sldId="332"/>
        </pc:sldMkLst>
      </pc:sldChg>
      <pc:sldChg chg="addSp delSp modSp add mod ord setBg">
        <pc:chgData name="António Herculano de Jesus Moreira" userId="b8915c31-ffd0-490b-8305-d78b33a1d2f0" providerId="ADAL" clId="{4604B745-706F-4EC0-9D16-46B81977EBE3}" dt="2021-09-29T05:44:39.346" v="739"/>
        <pc:sldMkLst>
          <pc:docMk/>
          <pc:sldMk cId="1507560776" sldId="333"/>
        </pc:sldMkLst>
      </pc:sldChg>
      <pc:sldChg chg="new del">
        <pc:chgData name="António Herculano de Jesus Moreira" userId="b8915c31-ffd0-490b-8305-d78b33a1d2f0" providerId="ADAL" clId="{4604B745-706F-4EC0-9D16-46B81977EBE3}" dt="2021-09-29T05:44:18.245" v="738" actId="47"/>
        <pc:sldMkLst>
          <pc:docMk/>
          <pc:sldMk cId="3686154016" sldId="334"/>
        </pc:sldMkLst>
      </pc:sldChg>
      <pc:sldChg chg="addSp modSp add ord setBg">
        <pc:chgData name="António Herculano de Jesus Moreira" userId="b8915c31-ffd0-490b-8305-d78b33a1d2f0" providerId="ADAL" clId="{4604B745-706F-4EC0-9D16-46B81977EBE3}" dt="2021-09-29T11:39:35.232" v="960"/>
        <pc:sldMkLst>
          <pc:docMk/>
          <pc:sldMk cId="2555171149" sldId="335"/>
        </pc:sldMkLst>
      </pc:sldChg>
      <pc:sldChg chg="addSp delSp modSp new mod delAnim modAnim">
        <pc:chgData name="António Herculano de Jesus Moreira" userId="b8915c31-ffd0-490b-8305-d78b33a1d2f0" providerId="ADAL" clId="{4604B745-706F-4EC0-9D16-46B81977EBE3}" dt="2021-09-29T11:52:58.376" v="1189" actId="1076"/>
        <pc:sldMkLst>
          <pc:docMk/>
          <pc:sldMk cId="736527004" sldId="336"/>
        </pc:sldMkLst>
      </pc:sldChg>
      <pc:sldChg chg="addSp delSp modSp add">
        <pc:chgData name="António Herculano de Jesus Moreira" userId="b8915c31-ffd0-490b-8305-d78b33a1d2f0" providerId="ADAL" clId="{4604B745-706F-4EC0-9D16-46B81977EBE3}" dt="2021-09-29T05:53:31.376" v="800" actId="1076"/>
        <pc:sldMkLst>
          <pc:docMk/>
          <pc:sldMk cId="1411757045" sldId="337"/>
        </pc:sldMkLst>
      </pc:sldChg>
      <pc:sldChg chg="addSp delSp modSp add mod">
        <pc:chgData name="António Herculano de Jesus Moreira" userId="b8915c31-ffd0-490b-8305-d78b33a1d2f0" providerId="ADAL" clId="{4604B745-706F-4EC0-9D16-46B81977EBE3}" dt="2021-09-29T11:54:54.414" v="1202" actId="115"/>
        <pc:sldMkLst>
          <pc:docMk/>
          <pc:sldMk cId="24854321" sldId="338"/>
        </pc:sldMkLst>
      </pc:sldChg>
      <pc:sldChg chg="delSp modSp add mod">
        <pc:chgData name="António Herculano de Jesus Moreira" userId="b8915c31-ffd0-490b-8305-d78b33a1d2f0" providerId="ADAL" clId="{4604B745-706F-4EC0-9D16-46B81977EBE3}" dt="2021-09-29T11:50:37.505" v="1151" actId="20577"/>
        <pc:sldMkLst>
          <pc:docMk/>
          <pc:sldMk cId="2696049280" sldId="339"/>
        </pc:sldMkLst>
      </pc:sldChg>
      <pc:sldChg chg="delSp modSp add mod delAnim">
        <pc:chgData name="António Herculano de Jesus Moreira" userId="b8915c31-ffd0-490b-8305-d78b33a1d2f0" providerId="ADAL" clId="{4604B745-706F-4EC0-9D16-46B81977EBE3}" dt="2021-09-29T11:53:04.947" v="1191" actId="1076"/>
        <pc:sldMkLst>
          <pc:docMk/>
          <pc:sldMk cId="4257637118" sldId="340"/>
        </pc:sldMkLst>
      </pc:sldChg>
      <pc:sldChg chg="addSp delSp modSp add mod delAnim modAnim">
        <pc:chgData name="António Herculano de Jesus Moreira" userId="b8915c31-ffd0-490b-8305-d78b33a1d2f0" providerId="ADAL" clId="{4604B745-706F-4EC0-9D16-46B81977EBE3}" dt="2021-09-29T11:54:46.048" v="1201" actId="1076"/>
        <pc:sldMkLst>
          <pc:docMk/>
          <pc:sldMk cId="2982044127" sldId="341"/>
        </pc:sldMkLst>
      </pc:sldChg>
      <pc:sldChg chg="new del">
        <pc:chgData name="António Herculano de Jesus Moreira" userId="b8915c31-ffd0-490b-8305-d78b33a1d2f0" providerId="ADAL" clId="{4604B745-706F-4EC0-9D16-46B81977EBE3}" dt="2021-09-29T11:54:21.752" v="1193" actId="680"/>
        <pc:sldMkLst>
          <pc:docMk/>
          <pc:sldMk cId="3170101420" sldId="341"/>
        </pc:sldMkLst>
      </pc:sldChg>
      <pc:sldChg chg="addSp delSp modSp new mod">
        <pc:chgData name="António Herculano de Jesus Moreira" userId="b8915c31-ffd0-490b-8305-d78b33a1d2f0" providerId="ADAL" clId="{4604B745-706F-4EC0-9D16-46B81977EBE3}" dt="2021-09-29T11:57:42.247" v="1218" actId="1076"/>
        <pc:sldMkLst>
          <pc:docMk/>
          <pc:sldMk cId="3413014218"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E52AC-07F0-44E8-9082-65B178ED8A48}" type="datetimeFigureOut">
              <a:rPr lang="en-US" smtClean="0"/>
              <a:t>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BCCFC-27BF-411D-BC35-9E531CE836F6}" type="slidenum">
              <a:rPr lang="en-US" smtClean="0"/>
              <a:t>‹#›</a:t>
            </a:fld>
            <a:endParaRPr lang="en-US"/>
          </a:p>
        </p:txBody>
      </p:sp>
    </p:spTree>
    <p:extLst>
      <p:ext uri="{BB962C8B-B14F-4D97-AF65-F5344CB8AC3E}">
        <p14:creationId xmlns:p14="http://schemas.microsoft.com/office/powerpoint/2010/main" val="2916433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9097D5-65DA-4DD8-A793-1A2DCD9637C1}"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278535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EA631-E11A-4854-A8D2-91DF1E9B2088}"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283076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27CDF-BF65-40D0-950E-4C1AB06C913A}"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157217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Resultado de imagem para iot network">
            <a:extLst>
              <a:ext uri="{FF2B5EF4-FFF2-40B4-BE49-F238E27FC236}">
                <a16:creationId xmlns:a16="http://schemas.microsoft.com/office/drawing/2014/main" id="{6FB04E34-7C6A-40DA-9AEA-9A51D8655F4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6535" r="17871" b="20265"/>
          <a:stretch/>
        </p:blipFill>
        <p:spPr bwMode="auto">
          <a:xfrm>
            <a:off x="5452845" y="0"/>
            <a:ext cx="3691156" cy="16906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9B6D-B4E1-4603-A19F-E23D437DFEBA}"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267424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02009D-9DCA-4834-A5F2-834FEB27768C}"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165289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794B6F-1805-4853-B3A7-FDE185C2E0C1}"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257664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E80A4A-B1FD-447C-9E63-43A921F4AB9A}" type="datetime1">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300743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72A7EC-4644-4BA4-96C7-FAB2379220A8}" type="datetime1">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378875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5693B-B79E-4968-B7AA-926676F94985}" type="datetime1">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115524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D2479E-A270-481A-BB3D-6DAB0B4028BB}"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353563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0D3689-ED1B-453B-81D8-2B136529A64C}"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09613-7EC3-4505-9353-8B6E61E0BD49}" type="slidenum">
              <a:rPr lang="en-US" smtClean="0"/>
              <a:t>‹#›</a:t>
            </a:fld>
            <a:endParaRPr lang="en-US"/>
          </a:p>
        </p:txBody>
      </p:sp>
    </p:spTree>
    <p:extLst>
      <p:ext uri="{BB962C8B-B14F-4D97-AF65-F5344CB8AC3E}">
        <p14:creationId xmlns:p14="http://schemas.microsoft.com/office/powerpoint/2010/main" val="150069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04E2F-551D-4283-9976-F345F164692D}" type="datetime1">
              <a:rPr lang="en-US" smtClean="0"/>
              <a:t>1/9/2025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09613-7EC3-4505-9353-8B6E61E0BD49}" type="slidenum">
              <a:rPr lang="en-US" smtClean="0"/>
              <a:t>‹#›</a:t>
            </a:fld>
            <a:endParaRPr lang="en-US"/>
          </a:p>
        </p:txBody>
      </p:sp>
    </p:spTree>
    <p:extLst>
      <p:ext uri="{BB962C8B-B14F-4D97-AF65-F5344CB8AC3E}">
        <p14:creationId xmlns:p14="http://schemas.microsoft.com/office/powerpoint/2010/main" val="24986186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png"/><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gif"/><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gif"/><Relationship Id="rId4" Type="http://schemas.openxmlformats.org/officeDocument/2006/relationships/image" Target="../media/image63.png"/><Relationship Id="rId9" Type="http://schemas.openxmlformats.org/officeDocument/2006/relationships/image" Target="../media/image68.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jpe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43000" y="1122363"/>
            <a:ext cx="6858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algn="ctr" rtl="0" fontAlgn="base">
              <a:spcBef>
                <a:spcPts val="0"/>
              </a:spcBef>
              <a:spcAft>
                <a:spcPts val="0"/>
              </a:spcAft>
            </a:pPr>
            <a:r>
              <a:rPr lang="pt-PT" sz="6000" b="0" i="0" u="none" strike="noStrike" dirty="0" err="1">
                <a:solidFill>
                  <a:srgbClr val="000000"/>
                </a:solidFill>
                <a:effectLst/>
                <a:latin typeface="Calibri" panose="020F0502020204030204" pitchFamily="34" charset="0"/>
              </a:rPr>
              <a:t>Edge</a:t>
            </a:r>
            <a:r>
              <a:rPr lang="pt-PT" sz="6000" b="0" i="0" u="none" strike="noStrike" dirty="0">
                <a:solidFill>
                  <a:srgbClr val="000000"/>
                </a:solidFill>
                <a:effectLst/>
                <a:latin typeface="Calibri" panose="020F0502020204030204" pitchFamily="34" charset="0"/>
              </a:rPr>
              <a:t> </a:t>
            </a:r>
            <a:r>
              <a:rPr lang="pt-PT" sz="6000" b="0" i="0" u="none" strike="noStrike" dirty="0" err="1">
                <a:solidFill>
                  <a:srgbClr val="000000"/>
                </a:solidFill>
                <a:effectLst/>
                <a:latin typeface="Calibri" panose="020F0502020204030204" pitchFamily="34" charset="0"/>
              </a:rPr>
              <a:t>Computing</a:t>
            </a:r>
            <a:endParaRPr lang="pt-PT" sz="6000" b="0" i="0" u="none" strike="noStrike" dirty="0">
              <a:solidFill>
                <a:srgbClr val="000000"/>
              </a:solidFill>
              <a:effectLst/>
              <a:latin typeface="Calibri" panose="020F0502020204030204" pitchFamily="34" charset="0"/>
            </a:endParaRPr>
          </a:p>
        </p:txBody>
      </p:sp>
      <p:sp>
        <p:nvSpPr>
          <p:cNvPr id="5" name="Subtítulo 2"/>
          <p:cNvSpPr txBox="1">
            <a:spLocks/>
          </p:cNvSpPr>
          <p:nvPr/>
        </p:nvSpPr>
        <p:spPr>
          <a:xfrm>
            <a:off x="1143000" y="3509963"/>
            <a:ext cx="6858000" cy="13683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Master’s on Applied Artificial Intelligence</a:t>
            </a:r>
          </a:p>
          <a:p>
            <a:r>
              <a:rPr lang="en-US" dirty="0"/>
              <a:t>1st Edition - 1st Semester</a:t>
            </a:r>
            <a:endParaRPr lang="pt-PT" dirty="0"/>
          </a:p>
        </p:txBody>
      </p:sp>
      <p:sp>
        <p:nvSpPr>
          <p:cNvPr id="6" name="AutoShape 2" descr="ARM_chip.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7" name="Imagem 6"/>
          <p:cNvPicPr>
            <a:picLocks noChangeAspect="1"/>
          </p:cNvPicPr>
          <p:nvPr/>
        </p:nvPicPr>
        <p:blipFill>
          <a:blip r:embed="rId2"/>
          <a:stretch>
            <a:fillRect/>
          </a:stretch>
        </p:blipFill>
        <p:spPr>
          <a:xfrm>
            <a:off x="6438900" y="5066926"/>
            <a:ext cx="2434024" cy="1791074"/>
          </a:xfrm>
          <a:prstGeom prst="rect">
            <a:avLst/>
          </a:prstGeom>
        </p:spPr>
      </p:pic>
      <p:sp>
        <p:nvSpPr>
          <p:cNvPr id="8" name="Marcador de Posição do Rodapé 7"/>
          <p:cNvSpPr>
            <a:spLocks noGrp="1"/>
          </p:cNvSpPr>
          <p:nvPr>
            <p:ph type="ftr" sz="quarter" idx="11"/>
          </p:nvPr>
        </p:nvSpPr>
        <p:spPr/>
        <p:txBody>
          <a:bodyPr/>
          <a:lstStyle/>
          <a:p>
            <a:r>
              <a:rPr lang="pt-PT" dirty="0" err="1"/>
              <a:t>AMoreira</a:t>
            </a:r>
            <a:r>
              <a:rPr lang="pt-PT" dirty="0"/>
              <a:t> - EAIS - </a:t>
            </a:r>
            <a:r>
              <a:rPr lang="pt-PT" dirty="0" err="1"/>
              <a:t>Embedded</a:t>
            </a:r>
            <a:r>
              <a:rPr lang="pt-PT" dirty="0"/>
              <a:t> Artificial </a:t>
            </a:r>
            <a:r>
              <a:rPr lang="pt-PT" dirty="0" err="1"/>
              <a:t>Intelligence</a:t>
            </a:r>
            <a:r>
              <a:rPr lang="pt-PT" dirty="0"/>
              <a:t> </a:t>
            </a:r>
            <a:r>
              <a:rPr lang="pt-PT" dirty="0" err="1"/>
              <a:t>Systems</a:t>
            </a:r>
            <a:r>
              <a:rPr lang="pt-PT" dirty="0"/>
              <a:t>    </a:t>
            </a:r>
          </a:p>
        </p:txBody>
      </p:sp>
      <p:sp>
        <p:nvSpPr>
          <p:cNvPr id="9" name="Marcador de Posição do Número do Diapositivo 8"/>
          <p:cNvSpPr>
            <a:spLocks noGrp="1"/>
          </p:cNvSpPr>
          <p:nvPr>
            <p:ph type="sldNum" sz="quarter" idx="12"/>
          </p:nvPr>
        </p:nvSpPr>
        <p:spPr/>
        <p:txBody>
          <a:bodyPr/>
          <a:lstStyle/>
          <a:p>
            <a:fld id="{3A728B97-0C0B-4CC5-B386-8A9695770674}" type="slidenum">
              <a:rPr lang="pt-PT" smtClean="0"/>
              <a:t>1</a:t>
            </a:fld>
            <a:endParaRPr lang="pt-PT"/>
          </a:p>
        </p:txBody>
      </p:sp>
    </p:spTree>
    <p:extLst>
      <p:ext uri="{BB962C8B-B14F-4D97-AF65-F5344CB8AC3E}">
        <p14:creationId xmlns:p14="http://schemas.microsoft.com/office/powerpoint/2010/main" val="3186605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err="1"/>
              <a:t>What’s</a:t>
            </a:r>
            <a:r>
              <a:rPr lang="pt-PT" dirty="0"/>
              <a:t> Internet </a:t>
            </a:r>
            <a:r>
              <a:rPr lang="pt-PT" dirty="0" err="1"/>
              <a:t>of</a:t>
            </a:r>
            <a:r>
              <a:rPr lang="pt-PT" dirty="0"/>
              <a:t> </a:t>
            </a:r>
            <a:r>
              <a:rPr lang="pt-PT" dirty="0" err="1"/>
              <a:t>Things</a:t>
            </a:r>
            <a:r>
              <a:rPr lang="pt-PT" dirty="0"/>
              <a:t> ?</a:t>
            </a:r>
            <a:endParaRPr lang="en-US" dirty="0"/>
          </a:p>
        </p:txBody>
      </p:sp>
      <p:sp>
        <p:nvSpPr>
          <p:cNvPr id="3" name="Content Placeholder 2">
            <a:extLst>
              <a:ext uri="{FF2B5EF4-FFF2-40B4-BE49-F238E27FC236}">
                <a16:creationId xmlns:a16="http://schemas.microsoft.com/office/drawing/2014/main" id="{971B2D22-5CC1-41B2-834B-035C2BC89B46}"/>
              </a:ext>
            </a:extLst>
          </p:cNvPr>
          <p:cNvSpPr>
            <a:spLocks noGrp="1"/>
          </p:cNvSpPr>
          <p:nvPr>
            <p:ph idx="1"/>
          </p:nvPr>
        </p:nvSpPr>
        <p:spPr/>
        <p:txBody>
          <a:bodyPr/>
          <a:lstStyle/>
          <a:p>
            <a:pPr marL="0" indent="0">
              <a:buNone/>
            </a:pPr>
            <a:r>
              <a:rPr lang="en-US" dirty="0"/>
              <a:t>How it works ?</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10</a:t>
            </a:fld>
            <a:endParaRPr lang="en-US"/>
          </a:p>
        </p:txBody>
      </p:sp>
      <p:pic>
        <p:nvPicPr>
          <p:cNvPr id="7170" name="Picture 2" descr="https://cdn.ttgtmedia.com/rms/onlineimages/iota-iot_system.png">
            <a:extLst>
              <a:ext uri="{FF2B5EF4-FFF2-40B4-BE49-F238E27FC236}">
                <a16:creationId xmlns:a16="http://schemas.microsoft.com/office/drawing/2014/main" id="{9F619A6E-9CB1-4159-8EC4-AD9F4F41B6E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167" t="22044" r="8797" b="14146"/>
          <a:stretch/>
        </p:blipFill>
        <p:spPr bwMode="auto">
          <a:xfrm>
            <a:off x="1444208" y="2259687"/>
            <a:ext cx="6255583"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13E1FD-01AF-4AFD-82E8-667634BF8F6E}"/>
              </a:ext>
            </a:extLst>
          </p:cNvPr>
          <p:cNvSpPr txBox="1"/>
          <p:nvPr/>
        </p:nvSpPr>
        <p:spPr>
          <a:xfrm rot="847974">
            <a:off x="3696373" y="5850234"/>
            <a:ext cx="1553132" cy="923330"/>
          </a:xfrm>
          <a:prstGeom prst="rect">
            <a:avLst/>
          </a:prstGeom>
          <a:noFill/>
        </p:spPr>
        <p:txBody>
          <a:bodyPr wrap="square">
            <a:spAutoFit/>
          </a:bodyPr>
          <a:lstStyle/>
          <a:p>
            <a:pPr algn="ctr"/>
            <a:r>
              <a:rPr lang="en-US" sz="1800" b="1" dirty="0">
                <a:solidFill>
                  <a:srgbClr val="5B5B5B"/>
                </a:solidFill>
              </a:rPr>
              <a:t>99.8% of time is useless information</a:t>
            </a:r>
            <a:endParaRPr lang="en-150" dirty="0"/>
          </a:p>
        </p:txBody>
      </p:sp>
    </p:spTree>
    <p:extLst>
      <p:ext uri="{BB962C8B-B14F-4D97-AF65-F5344CB8AC3E}">
        <p14:creationId xmlns:p14="http://schemas.microsoft.com/office/powerpoint/2010/main" val="31613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err="1"/>
              <a:t>The</a:t>
            </a:r>
            <a:r>
              <a:rPr lang="pt-PT" dirty="0"/>
              <a:t> </a:t>
            </a:r>
            <a:r>
              <a:rPr lang="pt-PT" dirty="0" err="1"/>
              <a:t>rise</a:t>
            </a:r>
            <a:r>
              <a:rPr lang="pt-PT" dirty="0"/>
              <a:t> </a:t>
            </a:r>
            <a:r>
              <a:rPr lang="pt-PT" dirty="0" err="1"/>
              <a:t>of</a:t>
            </a:r>
            <a:r>
              <a:rPr lang="pt-PT" dirty="0"/>
              <a:t> </a:t>
            </a:r>
            <a:r>
              <a:rPr lang="pt-PT" dirty="0" err="1"/>
              <a:t>the</a:t>
            </a:r>
            <a:r>
              <a:rPr lang="pt-PT" dirty="0"/>
              <a:t> </a:t>
            </a:r>
            <a:r>
              <a:rPr lang="pt-PT" dirty="0" err="1"/>
              <a:t>machines</a:t>
            </a:r>
            <a:endParaRPr lang="en-US" dirty="0"/>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11</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Smart City</a:t>
            </a:r>
          </a:p>
        </p:txBody>
      </p:sp>
      <p:sp>
        <p:nvSpPr>
          <p:cNvPr id="9" name="Rectangle 8">
            <a:extLst>
              <a:ext uri="{FF2B5EF4-FFF2-40B4-BE49-F238E27FC236}">
                <a16:creationId xmlns:a16="http://schemas.microsoft.com/office/drawing/2014/main" id="{E433F3DF-211A-4519-A3CE-8A3BD00CE39A}"/>
              </a:ext>
            </a:extLst>
          </p:cNvPr>
          <p:cNvSpPr/>
          <p:nvPr/>
        </p:nvSpPr>
        <p:spPr>
          <a:xfrm>
            <a:off x="2732809" y="1809750"/>
            <a:ext cx="5604741" cy="4247317"/>
          </a:xfrm>
          <a:prstGeom prst="rect">
            <a:avLst/>
          </a:prstGeom>
        </p:spPr>
        <p:txBody>
          <a:bodyPr wrap="square">
            <a:spAutoFit/>
          </a:bodyPr>
          <a:lstStyle/>
          <a:p>
            <a:pPr algn="just"/>
            <a:r>
              <a:rPr lang="en-US" dirty="0"/>
              <a:t>Parking, electric vehicles, green energy, safety</a:t>
            </a:r>
          </a:p>
          <a:p>
            <a:pPr algn="just"/>
            <a:endParaRPr lang="en-US" dirty="0"/>
          </a:p>
          <a:p>
            <a:pPr algn="just"/>
            <a:r>
              <a:rPr lang="en-US" dirty="0"/>
              <a:t>Real-time traffic control, road quality and noise</a:t>
            </a:r>
          </a:p>
          <a:p>
            <a:pPr algn="just"/>
            <a:endParaRPr lang="en-US" dirty="0"/>
          </a:p>
          <a:p>
            <a:pPr algn="just"/>
            <a:r>
              <a:rPr lang="en-US" dirty="0"/>
              <a:t>Optimize routes, JIT logistics</a:t>
            </a:r>
          </a:p>
          <a:p>
            <a:pPr algn="just"/>
            <a:endParaRPr lang="en-US" dirty="0"/>
          </a:p>
          <a:p>
            <a:pPr algn="just"/>
            <a:r>
              <a:rPr lang="en-US" dirty="0"/>
              <a:t>Improve digital awareness and interaction</a:t>
            </a:r>
          </a:p>
          <a:p>
            <a:pPr algn="just"/>
            <a:endParaRPr lang="en-US" dirty="0"/>
          </a:p>
          <a:p>
            <a:pPr algn="just"/>
            <a:r>
              <a:rPr lang="en-US" dirty="0"/>
              <a:t>Vital signs monitoring, real-time alerts, live pharmaceutics</a:t>
            </a:r>
          </a:p>
          <a:p>
            <a:pPr algn="just"/>
            <a:endParaRPr lang="pt-PT" dirty="0"/>
          </a:p>
          <a:p>
            <a:pPr algn="just"/>
            <a:r>
              <a:rPr lang="pt-PT" dirty="0"/>
              <a:t>W</a:t>
            </a:r>
            <a:r>
              <a:rPr lang="en-US" dirty="0" err="1"/>
              <a:t>ater</a:t>
            </a:r>
            <a:r>
              <a:rPr lang="en-US" dirty="0"/>
              <a:t> and energy monitoring</a:t>
            </a:r>
          </a:p>
          <a:p>
            <a:pPr algn="just"/>
            <a:endParaRPr lang="pt-PT" dirty="0"/>
          </a:p>
          <a:p>
            <a:pPr algn="just"/>
            <a:r>
              <a:rPr lang="pt-PT" dirty="0"/>
              <a:t>A</a:t>
            </a:r>
            <a:r>
              <a:rPr lang="en-US" dirty="0" err="1"/>
              <a:t>ir</a:t>
            </a:r>
            <a:r>
              <a:rPr lang="en-US" dirty="0"/>
              <a:t> quality</a:t>
            </a:r>
          </a:p>
          <a:p>
            <a:pPr algn="just"/>
            <a:endParaRPr lang="pt-PT" dirty="0"/>
          </a:p>
          <a:p>
            <a:pPr algn="just"/>
            <a:r>
              <a:rPr lang="pt-PT" dirty="0"/>
              <a:t>F</a:t>
            </a:r>
            <a:r>
              <a:rPr lang="en-US" dirty="0" err="1"/>
              <a:t>ood</a:t>
            </a:r>
            <a:r>
              <a:rPr lang="en-US" dirty="0"/>
              <a:t> management, soil monitoring, fire </a:t>
            </a:r>
          </a:p>
        </p:txBody>
      </p:sp>
      <p:sp>
        <p:nvSpPr>
          <p:cNvPr id="16" name="Rectangle: Diagonal Corners Snipped 15">
            <a:extLst>
              <a:ext uri="{FF2B5EF4-FFF2-40B4-BE49-F238E27FC236}">
                <a16:creationId xmlns:a16="http://schemas.microsoft.com/office/drawing/2014/main" id="{31B2C3D0-1AD8-44F6-B32D-F15942558469}"/>
              </a:ext>
            </a:extLst>
          </p:cNvPr>
          <p:cNvSpPr/>
          <p:nvPr/>
        </p:nvSpPr>
        <p:spPr>
          <a:xfrm>
            <a:off x="628650" y="2369508"/>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Traffic</a:t>
            </a:r>
          </a:p>
        </p:txBody>
      </p:sp>
      <p:sp>
        <p:nvSpPr>
          <p:cNvPr id="17" name="Rectangle: Diagonal Corners Snipped 16">
            <a:extLst>
              <a:ext uri="{FF2B5EF4-FFF2-40B4-BE49-F238E27FC236}">
                <a16:creationId xmlns:a16="http://schemas.microsoft.com/office/drawing/2014/main" id="{C949C6C8-FC85-4214-B350-260DC4F615C5}"/>
              </a:ext>
            </a:extLst>
          </p:cNvPr>
          <p:cNvSpPr/>
          <p:nvPr/>
        </p:nvSpPr>
        <p:spPr>
          <a:xfrm>
            <a:off x="628650" y="2900691"/>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Transportation</a:t>
            </a:r>
          </a:p>
        </p:txBody>
      </p:sp>
      <p:sp>
        <p:nvSpPr>
          <p:cNvPr id="18" name="Rectangle: Diagonal Corners Snipped 17">
            <a:extLst>
              <a:ext uri="{FF2B5EF4-FFF2-40B4-BE49-F238E27FC236}">
                <a16:creationId xmlns:a16="http://schemas.microsoft.com/office/drawing/2014/main" id="{54D0CB7A-6B89-40C3-8D8C-A99377EB9558}"/>
              </a:ext>
            </a:extLst>
          </p:cNvPr>
          <p:cNvSpPr/>
          <p:nvPr/>
        </p:nvSpPr>
        <p:spPr>
          <a:xfrm>
            <a:off x="628650" y="3469974"/>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Education</a:t>
            </a:r>
          </a:p>
        </p:txBody>
      </p:sp>
      <p:sp>
        <p:nvSpPr>
          <p:cNvPr id="19" name="Rectangle: Diagonal Corners Snipped 18">
            <a:extLst>
              <a:ext uri="{FF2B5EF4-FFF2-40B4-BE49-F238E27FC236}">
                <a16:creationId xmlns:a16="http://schemas.microsoft.com/office/drawing/2014/main" id="{DDF91790-9758-4367-946D-D5434C92CEEB}"/>
              </a:ext>
            </a:extLst>
          </p:cNvPr>
          <p:cNvSpPr/>
          <p:nvPr/>
        </p:nvSpPr>
        <p:spPr>
          <a:xfrm>
            <a:off x="628650" y="4026557"/>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Healthcare</a:t>
            </a:r>
          </a:p>
        </p:txBody>
      </p:sp>
      <p:sp>
        <p:nvSpPr>
          <p:cNvPr id="20" name="Rectangle: Diagonal Corners Snipped 19">
            <a:extLst>
              <a:ext uri="{FF2B5EF4-FFF2-40B4-BE49-F238E27FC236}">
                <a16:creationId xmlns:a16="http://schemas.microsoft.com/office/drawing/2014/main" id="{8DE55ABF-6C5F-4E3E-B8EB-9BEE3D1CA866}"/>
              </a:ext>
            </a:extLst>
          </p:cNvPr>
          <p:cNvSpPr/>
          <p:nvPr/>
        </p:nvSpPr>
        <p:spPr>
          <a:xfrm>
            <a:off x="628650" y="4588339"/>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Public Services</a:t>
            </a:r>
          </a:p>
        </p:txBody>
      </p:sp>
      <p:sp>
        <p:nvSpPr>
          <p:cNvPr id="21" name="Rectangle: Diagonal Corners Snipped 20">
            <a:extLst>
              <a:ext uri="{FF2B5EF4-FFF2-40B4-BE49-F238E27FC236}">
                <a16:creationId xmlns:a16="http://schemas.microsoft.com/office/drawing/2014/main" id="{99465AFD-09C6-4FA8-9E35-B2AB219D794A}"/>
              </a:ext>
            </a:extLst>
          </p:cNvPr>
          <p:cNvSpPr/>
          <p:nvPr/>
        </p:nvSpPr>
        <p:spPr>
          <a:xfrm>
            <a:off x="628650" y="5132222"/>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Environment</a:t>
            </a:r>
          </a:p>
        </p:txBody>
      </p:sp>
      <p:sp>
        <p:nvSpPr>
          <p:cNvPr id="22" name="Rectangle: Diagonal Corners Snipped 21">
            <a:extLst>
              <a:ext uri="{FF2B5EF4-FFF2-40B4-BE49-F238E27FC236}">
                <a16:creationId xmlns:a16="http://schemas.microsoft.com/office/drawing/2014/main" id="{C982E00D-6FB6-47B0-BAFC-20794513B396}"/>
              </a:ext>
            </a:extLst>
          </p:cNvPr>
          <p:cNvSpPr/>
          <p:nvPr/>
        </p:nvSpPr>
        <p:spPr>
          <a:xfrm>
            <a:off x="628650" y="567610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Agriculture</a:t>
            </a:r>
          </a:p>
        </p:txBody>
      </p:sp>
    </p:spTree>
    <p:extLst>
      <p:ext uri="{BB962C8B-B14F-4D97-AF65-F5344CB8AC3E}">
        <p14:creationId xmlns:p14="http://schemas.microsoft.com/office/powerpoint/2010/main" val="327270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0D58-B52D-41EE-BC32-FA6AB209FDB6}"/>
              </a:ext>
            </a:extLst>
          </p:cNvPr>
          <p:cNvSpPr>
            <a:spLocks noGrp="1"/>
          </p:cNvSpPr>
          <p:nvPr>
            <p:ph type="title"/>
          </p:nvPr>
        </p:nvSpPr>
        <p:spPr/>
        <p:txBody>
          <a:bodyPr/>
          <a:lstStyle/>
          <a:p>
            <a:r>
              <a:rPr lang="en-US" dirty="0"/>
              <a:t>State of Art</a:t>
            </a:r>
          </a:p>
        </p:txBody>
      </p:sp>
      <p:sp>
        <p:nvSpPr>
          <p:cNvPr id="3" name="Content Placeholder 2">
            <a:extLst>
              <a:ext uri="{FF2B5EF4-FFF2-40B4-BE49-F238E27FC236}">
                <a16:creationId xmlns:a16="http://schemas.microsoft.com/office/drawing/2014/main" id="{834261CD-1476-47E8-A0CA-C461424F0C62}"/>
              </a:ext>
            </a:extLst>
          </p:cNvPr>
          <p:cNvSpPr>
            <a:spLocks noGrp="1"/>
          </p:cNvSpPr>
          <p:nvPr>
            <p:ph idx="1"/>
          </p:nvPr>
        </p:nvSpPr>
        <p:spPr/>
        <p:txBody>
          <a:bodyPr/>
          <a:lstStyle/>
          <a:p>
            <a:pPr marL="0" indent="0">
              <a:buNone/>
            </a:pPr>
            <a:r>
              <a:rPr lang="pt-PT" dirty="0" err="1"/>
              <a:t>IoT</a:t>
            </a:r>
            <a:r>
              <a:rPr lang="pt-PT" dirty="0"/>
              <a:t> </a:t>
            </a:r>
            <a:r>
              <a:rPr lang="pt-PT" dirty="0" err="1"/>
              <a:t>Architecture</a:t>
            </a:r>
            <a:endParaRPr lang="en-US" dirty="0"/>
          </a:p>
        </p:txBody>
      </p:sp>
      <p:sp>
        <p:nvSpPr>
          <p:cNvPr id="4" name="Slide Number Placeholder 3">
            <a:extLst>
              <a:ext uri="{FF2B5EF4-FFF2-40B4-BE49-F238E27FC236}">
                <a16:creationId xmlns:a16="http://schemas.microsoft.com/office/drawing/2014/main" id="{815FED21-5D6F-43CE-AC9C-51D02FD821F7}"/>
              </a:ext>
            </a:extLst>
          </p:cNvPr>
          <p:cNvSpPr>
            <a:spLocks noGrp="1"/>
          </p:cNvSpPr>
          <p:nvPr>
            <p:ph type="sldNum" sz="quarter" idx="12"/>
          </p:nvPr>
        </p:nvSpPr>
        <p:spPr/>
        <p:txBody>
          <a:bodyPr/>
          <a:lstStyle/>
          <a:p>
            <a:fld id="{52109613-7EC3-4505-9353-8B6E61E0BD49}" type="slidenum">
              <a:rPr lang="en-US" smtClean="0"/>
              <a:t>12</a:t>
            </a:fld>
            <a:endParaRPr lang="en-US"/>
          </a:p>
        </p:txBody>
      </p:sp>
      <p:sp>
        <p:nvSpPr>
          <p:cNvPr id="5" name="Rectangle 4">
            <a:extLst>
              <a:ext uri="{FF2B5EF4-FFF2-40B4-BE49-F238E27FC236}">
                <a16:creationId xmlns:a16="http://schemas.microsoft.com/office/drawing/2014/main" id="{D0924431-8B56-4644-B423-4AD67A33614D}"/>
              </a:ext>
            </a:extLst>
          </p:cNvPr>
          <p:cNvSpPr/>
          <p:nvPr/>
        </p:nvSpPr>
        <p:spPr>
          <a:xfrm>
            <a:off x="689610" y="2425017"/>
            <a:ext cx="1834134" cy="9287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6" name="Rectangle 5">
            <a:extLst>
              <a:ext uri="{FF2B5EF4-FFF2-40B4-BE49-F238E27FC236}">
                <a16:creationId xmlns:a16="http://schemas.microsoft.com/office/drawing/2014/main" id="{70098B42-D013-48BE-8884-F0E2E5C43039}"/>
              </a:ext>
            </a:extLst>
          </p:cNvPr>
          <p:cNvSpPr/>
          <p:nvPr/>
        </p:nvSpPr>
        <p:spPr>
          <a:xfrm>
            <a:off x="689610" y="3478526"/>
            <a:ext cx="1834134" cy="92879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04DDB2DB-CBF5-48E4-A2E1-8BD84B003232}"/>
              </a:ext>
            </a:extLst>
          </p:cNvPr>
          <p:cNvSpPr/>
          <p:nvPr/>
        </p:nvSpPr>
        <p:spPr>
          <a:xfrm>
            <a:off x="689610" y="4532035"/>
            <a:ext cx="1834134" cy="9287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8" name="Rectangle 7">
            <a:extLst>
              <a:ext uri="{FF2B5EF4-FFF2-40B4-BE49-F238E27FC236}">
                <a16:creationId xmlns:a16="http://schemas.microsoft.com/office/drawing/2014/main" id="{70DB581D-E196-48F7-81B6-6325D845F6AC}"/>
              </a:ext>
            </a:extLst>
          </p:cNvPr>
          <p:cNvSpPr/>
          <p:nvPr/>
        </p:nvSpPr>
        <p:spPr>
          <a:xfrm>
            <a:off x="689610" y="5585544"/>
            <a:ext cx="1834134" cy="92879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9" name="TextBox 8">
            <a:extLst>
              <a:ext uri="{FF2B5EF4-FFF2-40B4-BE49-F238E27FC236}">
                <a16:creationId xmlns:a16="http://schemas.microsoft.com/office/drawing/2014/main" id="{AD437BF3-0DCA-45D0-925C-AF320B6F66AA}"/>
              </a:ext>
            </a:extLst>
          </p:cNvPr>
          <p:cNvSpPr txBox="1"/>
          <p:nvPr/>
        </p:nvSpPr>
        <p:spPr>
          <a:xfrm>
            <a:off x="3527984" y="2474915"/>
            <a:ext cx="1560107" cy="369332"/>
          </a:xfrm>
          <a:prstGeom prst="rect">
            <a:avLst/>
          </a:prstGeom>
          <a:noFill/>
        </p:spPr>
        <p:txBody>
          <a:bodyPr wrap="none" rtlCol="0">
            <a:spAutoFit/>
          </a:bodyPr>
          <a:lstStyle/>
          <a:p>
            <a:r>
              <a:rPr lang="pt-PT" dirty="0" err="1"/>
              <a:t>Transportation</a:t>
            </a:r>
            <a:endParaRPr lang="en-US" dirty="0"/>
          </a:p>
        </p:txBody>
      </p:sp>
      <p:sp>
        <p:nvSpPr>
          <p:cNvPr id="12" name="TextBox 11">
            <a:extLst>
              <a:ext uri="{FF2B5EF4-FFF2-40B4-BE49-F238E27FC236}">
                <a16:creationId xmlns:a16="http://schemas.microsoft.com/office/drawing/2014/main" id="{03ABF591-25A0-4893-B27B-97AAA7C754A1}"/>
              </a:ext>
            </a:extLst>
          </p:cNvPr>
          <p:cNvSpPr txBox="1"/>
          <p:nvPr/>
        </p:nvSpPr>
        <p:spPr>
          <a:xfrm>
            <a:off x="2702523" y="2609851"/>
            <a:ext cx="824328" cy="369332"/>
          </a:xfrm>
          <a:prstGeom prst="rect">
            <a:avLst/>
          </a:prstGeom>
          <a:noFill/>
        </p:spPr>
        <p:txBody>
          <a:bodyPr wrap="none" rtlCol="0">
            <a:spAutoFit/>
          </a:bodyPr>
          <a:lstStyle/>
          <a:p>
            <a:r>
              <a:rPr lang="pt-PT" dirty="0" err="1"/>
              <a:t>Energy</a:t>
            </a:r>
            <a:endParaRPr lang="en-US" dirty="0"/>
          </a:p>
        </p:txBody>
      </p:sp>
      <p:sp>
        <p:nvSpPr>
          <p:cNvPr id="13" name="TextBox 12">
            <a:extLst>
              <a:ext uri="{FF2B5EF4-FFF2-40B4-BE49-F238E27FC236}">
                <a16:creationId xmlns:a16="http://schemas.microsoft.com/office/drawing/2014/main" id="{CCA987A6-3FD7-41DB-A221-28E67928BE4C}"/>
              </a:ext>
            </a:extLst>
          </p:cNvPr>
          <p:cNvSpPr txBox="1"/>
          <p:nvPr/>
        </p:nvSpPr>
        <p:spPr>
          <a:xfrm>
            <a:off x="3579954" y="2851777"/>
            <a:ext cx="710387" cy="369332"/>
          </a:xfrm>
          <a:prstGeom prst="rect">
            <a:avLst/>
          </a:prstGeom>
          <a:noFill/>
        </p:spPr>
        <p:txBody>
          <a:bodyPr wrap="none" rtlCol="0">
            <a:spAutoFit/>
          </a:bodyPr>
          <a:lstStyle/>
          <a:p>
            <a:r>
              <a:rPr lang="pt-PT" dirty="0" err="1"/>
              <a:t>Retail</a:t>
            </a:r>
            <a:endParaRPr lang="en-US" dirty="0"/>
          </a:p>
        </p:txBody>
      </p:sp>
      <p:sp>
        <p:nvSpPr>
          <p:cNvPr id="14" name="TextBox 13">
            <a:extLst>
              <a:ext uri="{FF2B5EF4-FFF2-40B4-BE49-F238E27FC236}">
                <a16:creationId xmlns:a16="http://schemas.microsoft.com/office/drawing/2014/main" id="{276193D9-E186-49CF-ADFD-884716B91D7D}"/>
              </a:ext>
            </a:extLst>
          </p:cNvPr>
          <p:cNvSpPr txBox="1"/>
          <p:nvPr/>
        </p:nvSpPr>
        <p:spPr>
          <a:xfrm>
            <a:off x="6720791" y="2794517"/>
            <a:ext cx="939681" cy="369332"/>
          </a:xfrm>
          <a:prstGeom prst="rect">
            <a:avLst/>
          </a:prstGeom>
          <a:noFill/>
        </p:spPr>
        <p:txBody>
          <a:bodyPr wrap="none" rtlCol="0">
            <a:spAutoFit/>
          </a:bodyPr>
          <a:lstStyle/>
          <a:p>
            <a:r>
              <a:rPr lang="pt-PT" dirty="0" err="1"/>
              <a:t>Security</a:t>
            </a:r>
            <a:endParaRPr lang="en-US" dirty="0"/>
          </a:p>
        </p:txBody>
      </p:sp>
      <p:sp>
        <p:nvSpPr>
          <p:cNvPr id="15" name="TextBox 14">
            <a:extLst>
              <a:ext uri="{FF2B5EF4-FFF2-40B4-BE49-F238E27FC236}">
                <a16:creationId xmlns:a16="http://schemas.microsoft.com/office/drawing/2014/main" id="{FA8E41BE-EDF7-44E8-B4F1-E46612A0A491}"/>
              </a:ext>
            </a:extLst>
          </p:cNvPr>
          <p:cNvSpPr txBox="1"/>
          <p:nvPr/>
        </p:nvSpPr>
        <p:spPr>
          <a:xfrm>
            <a:off x="5775066" y="2704746"/>
            <a:ext cx="806631" cy="369332"/>
          </a:xfrm>
          <a:prstGeom prst="rect">
            <a:avLst/>
          </a:prstGeom>
          <a:noFill/>
        </p:spPr>
        <p:txBody>
          <a:bodyPr wrap="none" rtlCol="0">
            <a:spAutoFit/>
          </a:bodyPr>
          <a:lstStyle/>
          <a:p>
            <a:r>
              <a:rPr lang="pt-PT" dirty="0" err="1"/>
              <a:t>Health</a:t>
            </a:r>
            <a:endParaRPr lang="en-US" dirty="0"/>
          </a:p>
        </p:txBody>
      </p:sp>
      <p:sp>
        <p:nvSpPr>
          <p:cNvPr id="16" name="TextBox 15">
            <a:extLst>
              <a:ext uri="{FF2B5EF4-FFF2-40B4-BE49-F238E27FC236}">
                <a16:creationId xmlns:a16="http://schemas.microsoft.com/office/drawing/2014/main" id="{F9846FAF-1F6B-4E49-B3C2-97B9B39B63FF}"/>
              </a:ext>
            </a:extLst>
          </p:cNvPr>
          <p:cNvSpPr txBox="1"/>
          <p:nvPr/>
        </p:nvSpPr>
        <p:spPr>
          <a:xfrm>
            <a:off x="5220876" y="2397101"/>
            <a:ext cx="1388457" cy="369332"/>
          </a:xfrm>
          <a:prstGeom prst="rect">
            <a:avLst/>
          </a:prstGeom>
          <a:noFill/>
        </p:spPr>
        <p:txBody>
          <a:bodyPr wrap="none" rtlCol="0">
            <a:spAutoFit/>
          </a:bodyPr>
          <a:lstStyle/>
          <a:p>
            <a:r>
              <a:rPr lang="pt-PT" dirty="0" err="1"/>
              <a:t>Environment</a:t>
            </a:r>
            <a:endParaRPr lang="en-US" dirty="0"/>
          </a:p>
        </p:txBody>
      </p:sp>
      <p:sp>
        <p:nvSpPr>
          <p:cNvPr id="17" name="TextBox 16">
            <a:extLst>
              <a:ext uri="{FF2B5EF4-FFF2-40B4-BE49-F238E27FC236}">
                <a16:creationId xmlns:a16="http://schemas.microsoft.com/office/drawing/2014/main" id="{4026B0BD-A983-4751-BF9D-21FFBF9F2A00}"/>
              </a:ext>
            </a:extLst>
          </p:cNvPr>
          <p:cNvSpPr txBox="1"/>
          <p:nvPr/>
        </p:nvSpPr>
        <p:spPr>
          <a:xfrm>
            <a:off x="4675223" y="2840367"/>
            <a:ext cx="957506" cy="369332"/>
          </a:xfrm>
          <a:prstGeom prst="rect">
            <a:avLst/>
          </a:prstGeom>
          <a:noFill/>
        </p:spPr>
        <p:txBody>
          <a:bodyPr wrap="none" rtlCol="0">
            <a:spAutoFit/>
          </a:bodyPr>
          <a:lstStyle/>
          <a:p>
            <a:r>
              <a:rPr lang="pt-PT" dirty="0" err="1"/>
              <a:t>Industry</a:t>
            </a:r>
            <a:endParaRPr lang="en-US" dirty="0"/>
          </a:p>
        </p:txBody>
      </p:sp>
      <p:sp>
        <p:nvSpPr>
          <p:cNvPr id="18" name="TextBox 17">
            <a:extLst>
              <a:ext uri="{FF2B5EF4-FFF2-40B4-BE49-F238E27FC236}">
                <a16:creationId xmlns:a16="http://schemas.microsoft.com/office/drawing/2014/main" id="{E95DBF79-21FC-49D2-B923-7C82D1B0E969}"/>
              </a:ext>
            </a:extLst>
          </p:cNvPr>
          <p:cNvSpPr txBox="1"/>
          <p:nvPr/>
        </p:nvSpPr>
        <p:spPr>
          <a:xfrm>
            <a:off x="6882310" y="2392638"/>
            <a:ext cx="778162" cy="369332"/>
          </a:xfrm>
          <a:prstGeom prst="rect">
            <a:avLst/>
          </a:prstGeom>
          <a:noFill/>
        </p:spPr>
        <p:txBody>
          <a:bodyPr wrap="none" rtlCol="0">
            <a:spAutoFit/>
          </a:bodyPr>
          <a:lstStyle/>
          <a:p>
            <a:r>
              <a:rPr lang="pt-PT" dirty="0" err="1"/>
              <a:t>Assets</a:t>
            </a:r>
            <a:endParaRPr lang="en-US" dirty="0"/>
          </a:p>
        </p:txBody>
      </p:sp>
      <p:sp>
        <p:nvSpPr>
          <p:cNvPr id="19" name="TextBox 18">
            <a:extLst>
              <a:ext uri="{FF2B5EF4-FFF2-40B4-BE49-F238E27FC236}">
                <a16:creationId xmlns:a16="http://schemas.microsoft.com/office/drawing/2014/main" id="{1E1411A9-B122-46EE-A21B-58792644C242}"/>
              </a:ext>
            </a:extLst>
          </p:cNvPr>
          <p:cNvSpPr txBox="1"/>
          <p:nvPr/>
        </p:nvSpPr>
        <p:spPr>
          <a:xfrm>
            <a:off x="7887495" y="2592869"/>
            <a:ext cx="750526" cy="369332"/>
          </a:xfrm>
          <a:prstGeom prst="rect">
            <a:avLst/>
          </a:prstGeom>
          <a:noFill/>
        </p:spPr>
        <p:txBody>
          <a:bodyPr wrap="none" rtlCol="0">
            <a:spAutoFit/>
          </a:bodyPr>
          <a:lstStyle/>
          <a:p>
            <a:r>
              <a:rPr lang="pt-PT" dirty="0" err="1"/>
              <a:t>Home</a:t>
            </a:r>
            <a:endParaRPr lang="en-US" dirty="0"/>
          </a:p>
        </p:txBody>
      </p:sp>
      <p:sp>
        <p:nvSpPr>
          <p:cNvPr id="20" name="TextBox 19">
            <a:extLst>
              <a:ext uri="{FF2B5EF4-FFF2-40B4-BE49-F238E27FC236}">
                <a16:creationId xmlns:a16="http://schemas.microsoft.com/office/drawing/2014/main" id="{64979FE1-E4FB-427B-9BA0-FCF37FE3C2DF}"/>
              </a:ext>
            </a:extLst>
          </p:cNvPr>
          <p:cNvSpPr txBox="1"/>
          <p:nvPr/>
        </p:nvSpPr>
        <p:spPr>
          <a:xfrm>
            <a:off x="2702523" y="3458289"/>
            <a:ext cx="618503" cy="369332"/>
          </a:xfrm>
          <a:prstGeom prst="rect">
            <a:avLst/>
          </a:prstGeom>
          <a:noFill/>
        </p:spPr>
        <p:txBody>
          <a:bodyPr wrap="none" rtlCol="0">
            <a:spAutoFit/>
          </a:bodyPr>
          <a:lstStyle/>
          <a:p>
            <a:r>
              <a:rPr lang="pt-PT" dirty="0"/>
              <a:t>AWS</a:t>
            </a:r>
            <a:endParaRPr lang="en-US" dirty="0"/>
          </a:p>
        </p:txBody>
      </p:sp>
      <p:sp>
        <p:nvSpPr>
          <p:cNvPr id="21" name="TextBox 20">
            <a:extLst>
              <a:ext uri="{FF2B5EF4-FFF2-40B4-BE49-F238E27FC236}">
                <a16:creationId xmlns:a16="http://schemas.microsoft.com/office/drawing/2014/main" id="{0E4B3557-3AE7-48AC-AF59-C59423A090E1}"/>
              </a:ext>
            </a:extLst>
          </p:cNvPr>
          <p:cNvSpPr txBox="1"/>
          <p:nvPr/>
        </p:nvSpPr>
        <p:spPr>
          <a:xfrm>
            <a:off x="2961451" y="3889139"/>
            <a:ext cx="1446230" cy="369332"/>
          </a:xfrm>
          <a:prstGeom prst="rect">
            <a:avLst/>
          </a:prstGeom>
          <a:noFill/>
        </p:spPr>
        <p:txBody>
          <a:bodyPr wrap="none" rtlCol="0">
            <a:spAutoFit/>
          </a:bodyPr>
          <a:lstStyle/>
          <a:p>
            <a:r>
              <a:rPr lang="pt-PT" dirty="0"/>
              <a:t>Google </a:t>
            </a:r>
            <a:r>
              <a:rPr lang="pt-PT" dirty="0" err="1"/>
              <a:t>Cloud</a:t>
            </a:r>
            <a:endParaRPr lang="en-US" dirty="0"/>
          </a:p>
        </p:txBody>
      </p:sp>
      <p:sp>
        <p:nvSpPr>
          <p:cNvPr id="22" name="TextBox 21">
            <a:extLst>
              <a:ext uri="{FF2B5EF4-FFF2-40B4-BE49-F238E27FC236}">
                <a16:creationId xmlns:a16="http://schemas.microsoft.com/office/drawing/2014/main" id="{5B55A6C7-EFFF-4E62-BE71-0DD28AD8CFDF}"/>
              </a:ext>
            </a:extLst>
          </p:cNvPr>
          <p:cNvSpPr txBox="1"/>
          <p:nvPr/>
        </p:nvSpPr>
        <p:spPr>
          <a:xfrm>
            <a:off x="3410608" y="3519807"/>
            <a:ext cx="1680396" cy="369332"/>
          </a:xfrm>
          <a:prstGeom prst="rect">
            <a:avLst/>
          </a:prstGeom>
          <a:noFill/>
        </p:spPr>
        <p:txBody>
          <a:bodyPr wrap="none" rtlCol="0">
            <a:spAutoFit/>
          </a:bodyPr>
          <a:lstStyle/>
          <a:p>
            <a:r>
              <a:rPr lang="pt-PT" dirty="0"/>
              <a:t>Microsoft </a:t>
            </a:r>
            <a:r>
              <a:rPr lang="pt-PT" dirty="0" err="1"/>
              <a:t>Azure</a:t>
            </a:r>
            <a:endParaRPr lang="en-US" dirty="0"/>
          </a:p>
        </p:txBody>
      </p:sp>
      <p:sp>
        <p:nvSpPr>
          <p:cNvPr id="23" name="TextBox 22">
            <a:extLst>
              <a:ext uri="{FF2B5EF4-FFF2-40B4-BE49-F238E27FC236}">
                <a16:creationId xmlns:a16="http://schemas.microsoft.com/office/drawing/2014/main" id="{9F4CEFE3-7BE8-46E5-83A7-546824C7EF59}"/>
              </a:ext>
            </a:extLst>
          </p:cNvPr>
          <p:cNvSpPr txBox="1"/>
          <p:nvPr/>
        </p:nvSpPr>
        <p:spPr>
          <a:xfrm>
            <a:off x="5088091" y="3452573"/>
            <a:ext cx="564578" cy="369332"/>
          </a:xfrm>
          <a:prstGeom prst="rect">
            <a:avLst/>
          </a:prstGeom>
          <a:noFill/>
        </p:spPr>
        <p:txBody>
          <a:bodyPr wrap="none" rtlCol="0">
            <a:spAutoFit/>
          </a:bodyPr>
          <a:lstStyle/>
          <a:p>
            <a:r>
              <a:rPr lang="pt-PT" dirty="0"/>
              <a:t>IBM</a:t>
            </a:r>
            <a:endParaRPr lang="en-US" dirty="0"/>
          </a:p>
        </p:txBody>
      </p:sp>
      <p:sp>
        <p:nvSpPr>
          <p:cNvPr id="24" name="TextBox 23">
            <a:extLst>
              <a:ext uri="{FF2B5EF4-FFF2-40B4-BE49-F238E27FC236}">
                <a16:creationId xmlns:a16="http://schemas.microsoft.com/office/drawing/2014/main" id="{F0D609FE-BE46-4EAD-9B1A-2D0A6823842B}"/>
              </a:ext>
            </a:extLst>
          </p:cNvPr>
          <p:cNvSpPr txBox="1"/>
          <p:nvPr/>
        </p:nvSpPr>
        <p:spPr>
          <a:xfrm>
            <a:off x="4646302" y="3927144"/>
            <a:ext cx="540469" cy="369332"/>
          </a:xfrm>
          <a:prstGeom prst="rect">
            <a:avLst/>
          </a:prstGeom>
          <a:noFill/>
        </p:spPr>
        <p:txBody>
          <a:bodyPr wrap="none" rtlCol="0">
            <a:spAutoFit/>
          </a:bodyPr>
          <a:lstStyle/>
          <a:p>
            <a:r>
              <a:rPr lang="pt-PT" dirty="0"/>
              <a:t>SAP</a:t>
            </a:r>
            <a:endParaRPr lang="en-US" dirty="0"/>
          </a:p>
        </p:txBody>
      </p:sp>
      <p:sp>
        <p:nvSpPr>
          <p:cNvPr id="25" name="TextBox 24">
            <a:extLst>
              <a:ext uri="{FF2B5EF4-FFF2-40B4-BE49-F238E27FC236}">
                <a16:creationId xmlns:a16="http://schemas.microsoft.com/office/drawing/2014/main" id="{9BA3E219-E839-40E4-B087-02B634A40DC0}"/>
              </a:ext>
            </a:extLst>
          </p:cNvPr>
          <p:cNvSpPr txBox="1"/>
          <p:nvPr/>
        </p:nvSpPr>
        <p:spPr>
          <a:xfrm>
            <a:off x="5333479" y="3879596"/>
            <a:ext cx="1313245" cy="369332"/>
          </a:xfrm>
          <a:prstGeom prst="rect">
            <a:avLst/>
          </a:prstGeom>
          <a:noFill/>
        </p:spPr>
        <p:txBody>
          <a:bodyPr wrap="none" rtlCol="0">
            <a:spAutoFit/>
          </a:bodyPr>
          <a:lstStyle/>
          <a:p>
            <a:r>
              <a:rPr lang="pt-PT" dirty="0" err="1"/>
              <a:t>thingsBoard</a:t>
            </a:r>
            <a:endParaRPr lang="en-US" dirty="0"/>
          </a:p>
        </p:txBody>
      </p:sp>
      <p:sp>
        <p:nvSpPr>
          <p:cNvPr id="26" name="TextBox 25">
            <a:extLst>
              <a:ext uri="{FF2B5EF4-FFF2-40B4-BE49-F238E27FC236}">
                <a16:creationId xmlns:a16="http://schemas.microsoft.com/office/drawing/2014/main" id="{C309BF78-1C18-4B35-9A7A-99209932D76F}"/>
              </a:ext>
            </a:extLst>
          </p:cNvPr>
          <p:cNvSpPr txBox="1"/>
          <p:nvPr/>
        </p:nvSpPr>
        <p:spPr>
          <a:xfrm>
            <a:off x="6932996" y="3522598"/>
            <a:ext cx="885050" cy="369332"/>
          </a:xfrm>
          <a:prstGeom prst="rect">
            <a:avLst/>
          </a:prstGeom>
          <a:noFill/>
        </p:spPr>
        <p:txBody>
          <a:bodyPr wrap="none" rtlCol="0">
            <a:spAutoFit/>
          </a:bodyPr>
          <a:lstStyle/>
          <a:p>
            <a:r>
              <a:rPr lang="pt-PT" dirty="0" err="1"/>
              <a:t>Particle</a:t>
            </a:r>
            <a:endParaRPr lang="en-US" dirty="0"/>
          </a:p>
        </p:txBody>
      </p:sp>
      <p:sp>
        <p:nvSpPr>
          <p:cNvPr id="27" name="TextBox 26">
            <a:extLst>
              <a:ext uri="{FF2B5EF4-FFF2-40B4-BE49-F238E27FC236}">
                <a16:creationId xmlns:a16="http://schemas.microsoft.com/office/drawing/2014/main" id="{88C79534-B3DE-4CC9-BCEC-7AE6CAEEE24A}"/>
              </a:ext>
            </a:extLst>
          </p:cNvPr>
          <p:cNvSpPr txBox="1"/>
          <p:nvPr/>
        </p:nvSpPr>
        <p:spPr>
          <a:xfrm>
            <a:off x="6658609" y="3848275"/>
            <a:ext cx="1147365" cy="369332"/>
          </a:xfrm>
          <a:prstGeom prst="rect">
            <a:avLst/>
          </a:prstGeom>
          <a:noFill/>
        </p:spPr>
        <p:txBody>
          <a:bodyPr wrap="none" rtlCol="0">
            <a:spAutoFit/>
          </a:bodyPr>
          <a:lstStyle/>
          <a:p>
            <a:r>
              <a:rPr lang="pt-PT" dirty="0" err="1"/>
              <a:t>mosquitto</a:t>
            </a:r>
            <a:endParaRPr lang="en-US" dirty="0"/>
          </a:p>
        </p:txBody>
      </p:sp>
      <p:sp>
        <p:nvSpPr>
          <p:cNvPr id="28" name="TextBox 27">
            <a:extLst>
              <a:ext uri="{FF2B5EF4-FFF2-40B4-BE49-F238E27FC236}">
                <a16:creationId xmlns:a16="http://schemas.microsoft.com/office/drawing/2014/main" id="{0B7349EF-16F6-4EB8-807A-D6FB709EAFEF}"/>
              </a:ext>
            </a:extLst>
          </p:cNvPr>
          <p:cNvSpPr txBox="1"/>
          <p:nvPr/>
        </p:nvSpPr>
        <p:spPr>
          <a:xfrm>
            <a:off x="7849256" y="3452573"/>
            <a:ext cx="951864" cy="369332"/>
          </a:xfrm>
          <a:prstGeom prst="rect">
            <a:avLst/>
          </a:prstGeom>
          <a:noFill/>
        </p:spPr>
        <p:txBody>
          <a:bodyPr wrap="none" rtlCol="0">
            <a:spAutoFit/>
          </a:bodyPr>
          <a:lstStyle/>
          <a:p>
            <a:r>
              <a:rPr lang="pt-PT" dirty="0" err="1"/>
              <a:t>HiveMQ</a:t>
            </a:r>
            <a:endParaRPr lang="en-US" dirty="0"/>
          </a:p>
        </p:txBody>
      </p:sp>
      <p:sp>
        <p:nvSpPr>
          <p:cNvPr id="29" name="TextBox 28">
            <a:extLst>
              <a:ext uri="{FF2B5EF4-FFF2-40B4-BE49-F238E27FC236}">
                <a16:creationId xmlns:a16="http://schemas.microsoft.com/office/drawing/2014/main" id="{5AB8EC4D-4DDD-437E-983C-FE1C6FDF20C5}"/>
              </a:ext>
            </a:extLst>
          </p:cNvPr>
          <p:cNvSpPr txBox="1"/>
          <p:nvPr/>
        </p:nvSpPr>
        <p:spPr>
          <a:xfrm>
            <a:off x="7877882" y="3859148"/>
            <a:ext cx="1122423" cy="369332"/>
          </a:xfrm>
          <a:prstGeom prst="rect">
            <a:avLst/>
          </a:prstGeom>
          <a:noFill/>
        </p:spPr>
        <p:txBody>
          <a:bodyPr wrap="none" rtlCol="0">
            <a:spAutoFit/>
          </a:bodyPr>
          <a:lstStyle/>
          <a:p>
            <a:r>
              <a:rPr lang="pt-PT" dirty="0" err="1"/>
              <a:t>MongoDB</a:t>
            </a:r>
            <a:endParaRPr lang="en-US" dirty="0"/>
          </a:p>
        </p:txBody>
      </p:sp>
      <p:sp>
        <p:nvSpPr>
          <p:cNvPr id="30" name="TextBox 29">
            <a:extLst>
              <a:ext uri="{FF2B5EF4-FFF2-40B4-BE49-F238E27FC236}">
                <a16:creationId xmlns:a16="http://schemas.microsoft.com/office/drawing/2014/main" id="{15E52072-B36A-4968-B6EE-D813A23F3ED0}"/>
              </a:ext>
            </a:extLst>
          </p:cNvPr>
          <p:cNvSpPr txBox="1"/>
          <p:nvPr/>
        </p:nvSpPr>
        <p:spPr>
          <a:xfrm>
            <a:off x="5721280" y="3469782"/>
            <a:ext cx="1175194" cy="369332"/>
          </a:xfrm>
          <a:prstGeom prst="rect">
            <a:avLst/>
          </a:prstGeom>
          <a:noFill/>
        </p:spPr>
        <p:txBody>
          <a:bodyPr wrap="none" rtlCol="0">
            <a:spAutoFit/>
          </a:bodyPr>
          <a:lstStyle/>
          <a:p>
            <a:r>
              <a:rPr lang="pt-PT" dirty="0" err="1"/>
              <a:t>inFluxData</a:t>
            </a:r>
            <a:endParaRPr lang="en-US" dirty="0"/>
          </a:p>
        </p:txBody>
      </p:sp>
      <p:sp>
        <p:nvSpPr>
          <p:cNvPr id="31" name="TextBox 30">
            <a:extLst>
              <a:ext uri="{FF2B5EF4-FFF2-40B4-BE49-F238E27FC236}">
                <a16:creationId xmlns:a16="http://schemas.microsoft.com/office/drawing/2014/main" id="{37F719C8-DB07-48B9-B6A4-7A2E03B47A08}"/>
              </a:ext>
            </a:extLst>
          </p:cNvPr>
          <p:cNvSpPr txBox="1"/>
          <p:nvPr/>
        </p:nvSpPr>
        <p:spPr>
          <a:xfrm>
            <a:off x="2719517" y="4489167"/>
            <a:ext cx="566181" cy="369332"/>
          </a:xfrm>
          <a:prstGeom prst="rect">
            <a:avLst/>
          </a:prstGeom>
          <a:noFill/>
        </p:spPr>
        <p:txBody>
          <a:bodyPr wrap="square" rtlCol="0">
            <a:spAutoFit/>
          </a:bodyPr>
          <a:lstStyle/>
          <a:p>
            <a:r>
              <a:rPr lang="pt-PT" dirty="0" err="1"/>
              <a:t>Wifi</a:t>
            </a:r>
            <a:endParaRPr lang="en-US" dirty="0"/>
          </a:p>
        </p:txBody>
      </p:sp>
      <p:sp>
        <p:nvSpPr>
          <p:cNvPr id="32" name="TextBox 31">
            <a:extLst>
              <a:ext uri="{FF2B5EF4-FFF2-40B4-BE49-F238E27FC236}">
                <a16:creationId xmlns:a16="http://schemas.microsoft.com/office/drawing/2014/main" id="{9F376837-93E7-4AE3-B83F-A5A727298344}"/>
              </a:ext>
            </a:extLst>
          </p:cNvPr>
          <p:cNvSpPr txBox="1"/>
          <p:nvPr/>
        </p:nvSpPr>
        <p:spPr>
          <a:xfrm>
            <a:off x="2861421" y="4963733"/>
            <a:ext cx="1100979" cy="369332"/>
          </a:xfrm>
          <a:prstGeom prst="rect">
            <a:avLst/>
          </a:prstGeom>
          <a:noFill/>
        </p:spPr>
        <p:txBody>
          <a:bodyPr wrap="square" rtlCol="0">
            <a:spAutoFit/>
          </a:bodyPr>
          <a:lstStyle/>
          <a:p>
            <a:r>
              <a:rPr lang="pt-PT" dirty="0"/>
              <a:t>GSM/4G</a:t>
            </a:r>
            <a:endParaRPr lang="en-US" dirty="0"/>
          </a:p>
        </p:txBody>
      </p:sp>
      <p:sp>
        <p:nvSpPr>
          <p:cNvPr id="33" name="TextBox 32">
            <a:extLst>
              <a:ext uri="{FF2B5EF4-FFF2-40B4-BE49-F238E27FC236}">
                <a16:creationId xmlns:a16="http://schemas.microsoft.com/office/drawing/2014/main" id="{1FB84149-0DB3-4F68-A707-514542A60619}"/>
              </a:ext>
            </a:extLst>
          </p:cNvPr>
          <p:cNvSpPr txBox="1"/>
          <p:nvPr/>
        </p:nvSpPr>
        <p:spPr>
          <a:xfrm>
            <a:off x="3526851" y="4531100"/>
            <a:ext cx="1100979" cy="369332"/>
          </a:xfrm>
          <a:prstGeom prst="rect">
            <a:avLst/>
          </a:prstGeom>
          <a:noFill/>
        </p:spPr>
        <p:txBody>
          <a:bodyPr wrap="square" rtlCol="0">
            <a:spAutoFit/>
          </a:bodyPr>
          <a:lstStyle/>
          <a:p>
            <a:r>
              <a:rPr lang="pt-PT" dirty="0" err="1"/>
              <a:t>ZigBee</a:t>
            </a:r>
            <a:endParaRPr lang="en-US" dirty="0"/>
          </a:p>
        </p:txBody>
      </p:sp>
      <p:sp>
        <p:nvSpPr>
          <p:cNvPr id="34" name="TextBox 33">
            <a:extLst>
              <a:ext uri="{FF2B5EF4-FFF2-40B4-BE49-F238E27FC236}">
                <a16:creationId xmlns:a16="http://schemas.microsoft.com/office/drawing/2014/main" id="{EF816F04-D87F-4213-8B41-47899CDB34B2}"/>
              </a:ext>
            </a:extLst>
          </p:cNvPr>
          <p:cNvSpPr txBox="1"/>
          <p:nvPr/>
        </p:nvSpPr>
        <p:spPr>
          <a:xfrm>
            <a:off x="3913632" y="4920422"/>
            <a:ext cx="1267970" cy="369332"/>
          </a:xfrm>
          <a:prstGeom prst="rect">
            <a:avLst/>
          </a:prstGeom>
          <a:noFill/>
        </p:spPr>
        <p:txBody>
          <a:bodyPr wrap="square" rtlCol="0">
            <a:spAutoFit/>
          </a:bodyPr>
          <a:lstStyle/>
          <a:p>
            <a:r>
              <a:rPr lang="pt-PT" dirty="0"/>
              <a:t>Bluetooth</a:t>
            </a:r>
            <a:endParaRPr lang="en-US" dirty="0"/>
          </a:p>
        </p:txBody>
      </p:sp>
      <p:sp>
        <p:nvSpPr>
          <p:cNvPr id="35" name="TextBox 34">
            <a:extLst>
              <a:ext uri="{FF2B5EF4-FFF2-40B4-BE49-F238E27FC236}">
                <a16:creationId xmlns:a16="http://schemas.microsoft.com/office/drawing/2014/main" id="{B3FD93FF-A507-4E1A-8642-8CF00A966B34}"/>
              </a:ext>
            </a:extLst>
          </p:cNvPr>
          <p:cNvSpPr txBox="1"/>
          <p:nvPr/>
        </p:nvSpPr>
        <p:spPr>
          <a:xfrm>
            <a:off x="4442051" y="4562751"/>
            <a:ext cx="1267970" cy="369332"/>
          </a:xfrm>
          <a:prstGeom prst="rect">
            <a:avLst/>
          </a:prstGeom>
          <a:noFill/>
        </p:spPr>
        <p:txBody>
          <a:bodyPr wrap="square" rtlCol="0">
            <a:spAutoFit/>
          </a:bodyPr>
          <a:lstStyle/>
          <a:p>
            <a:r>
              <a:rPr lang="pt-PT" dirty="0" err="1"/>
              <a:t>LoRA</a:t>
            </a:r>
            <a:endParaRPr lang="en-US" dirty="0"/>
          </a:p>
        </p:txBody>
      </p:sp>
      <p:sp>
        <p:nvSpPr>
          <p:cNvPr id="36" name="TextBox 35">
            <a:extLst>
              <a:ext uri="{FF2B5EF4-FFF2-40B4-BE49-F238E27FC236}">
                <a16:creationId xmlns:a16="http://schemas.microsoft.com/office/drawing/2014/main" id="{ED00ABEF-4EF3-400B-AB23-77D4E17DBAA1}"/>
              </a:ext>
            </a:extLst>
          </p:cNvPr>
          <p:cNvSpPr txBox="1"/>
          <p:nvPr/>
        </p:nvSpPr>
        <p:spPr>
          <a:xfrm>
            <a:off x="5071569" y="4972565"/>
            <a:ext cx="1267970" cy="369332"/>
          </a:xfrm>
          <a:prstGeom prst="rect">
            <a:avLst/>
          </a:prstGeom>
          <a:noFill/>
        </p:spPr>
        <p:txBody>
          <a:bodyPr wrap="square" rtlCol="0">
            <a:spAutoFit/>
          </a:bodyPr>
          <a:lstStyle/>
          <a:p>
            <a:r>
              <a:rPr lang="pt-PT" dirty="0" err="1"/>
              <a:t>SigFox</a:t>
            </a:r>
            <a:endParaRPr lang="en-US" dirty="0"/>
          </a:p>
        </p:txBody>
      </p:sp>
      <p:sp>
        <p:nvSpPr>
          <p:cNvPr id="37" name="TextBox 36">
            <a:extLst>
              <a:ext uri="{FF2B5EF4-FFF2-40B4-BE49-F238E27FC236}">
                <a16:creationId xmlns:a16="http://schemas.microsoft.com/office/drawing/2014/main" id="{49D95C89-43B4-4809-9E45-CBFC2ED7E469}"/>
              </a:ext>
            </a:extLst>
          </p:cNvPr>
          <p:cNvSpPr txBox="1"/>
          <p:nvPr/>
        </p:nvSpPr>
        <p:spPr>
          <a:xfrm>
            <a:off x="5275204" y="4562751"/>
            <a:ext cx="1267970" cy="369332"/>
          </a:xfrm>
          <a:prstGeom prst="rect">
            <a:avLst/>
          </a:prstGeom>
          <a:noFill/>
        </p:spPr>
        <p:txBody>
          <a:bodyPr wrap="square" rtlCol="0">
            <a:spAutoFit/>
          </a:bodyPr>
          <a:lstStyle/>
          <a:p>
            <a:r>
              <a:rPr lang="pt-PT" dirty="0"/>
              <a:t>NB-</a:t>
            </a:r>
            <a:r>
              <a:rPr lang="pt-PT" dirty="0" err="1"/>
              <a:t>IoT</a:t>
            </a:r>
            <a:r>
              <a:rPr lang="pt-PT" dirty="0"/>
              <a:t>/M</a:t>
            </a:r>
            <a:endParaRPr lang="en-US" dirty="0"/>
          </a:p>
        </p:txBody>
      </p:sp>
      <p:sp>
        <p:nvSpPr>
          <p:cNvPr id="38" name="TextBox 37">
            <a:extLst>
              <a:ext uri="{FF2B5EF4-FFF2-40B4-BE49-F238E27FC236}">
                <a16:creationId xmlns:a16="http://schemas.microsoft.com/office/drawing/2014/main" id="{799FCDFA-B6EF-4DEB-9BED-CAA24A54F39F}"/>
              </a:ext>
            </a:extLst>
          </p:cNvPr>
          <p:cNvSpPr txBox="1"/>
          <p:nvPr/>
        </p:nvSpPr>
        <p:spPr>
          <a:xfrm>
            <a:off x="6003421" y="4953456"/>
            <a:ext cx="1267970" cy="369332"/>
          </a:xfrm>
          <a:prstGeom prst="rect">
            <a:avLst/>
          </a:prstGeom>
          <a:noFill/>
        </p:spPr>
        <p:txBody>
          <a:bodyPr wrap="square" rtlCol="0">
            <a:spAutoFit/>
          </a:bodyPr>
          <a:lstStyle/>
          <a:p>
            <a:r>
              <a:rPr lang="pt-PT" dirty="0"/>
              <a:t>MQTT</a:t>
            </a:r>
            <a:endParaRPr lang="en-US" dirty="0"/>
          </a:p>
        </p:txBody>
      </p:sp>
      <p:sp>
        <p:nvSpPr>
          <p:cNvPr id="39" name="TextBox 38">
            <a:extLst>
              <a:ext uri="{FF2B5EF4-FFF2-40B4-BE49-F238E27FC236}">
                <a16:creationId xmlns:a16="http://schemas.microsoft.com/office/drawing/2014/main" id="{B06A4196-0697-4149-864B-97C0A0E8D35A}"/>
              </a:ext>
            </a:extLst>
          </p:cNvPr>
          <p:cNvSpPr txBox="1"/>
          <p:nvPr/>
        </p:nvSpPr>
        <p:spPr>
          <a:xfrm>
            <a:off x="6478005" y="4582552"/>
            <a:ext cx="1267970" cy="369332"/>
          </a:xfrm>
          <a:prstGeom prst="rect">
            <a:avLst/>
          </a:prstGeom>
          <a:noFill/>
        </p:spPr>
        <p:txBody>
          <a:bodyPr wrap="square" rtlCol="0">
            <a:spAutoFit/>
          </a:bodyPr>
          <a:lstStyle/>
          <a:p>
            <a:r>
              <a:rPr lang="pt-PT" dirty="0" err="1"/>
              <a:t>CoAP</a:t>
            </a:r>
            <a:endParaRPr lang="en-US" dirty="0"/>
          </a:p>
        </p:txBody>
      </p:sp>
      <p:sp>
        <p:nvSpPr>
          <p:cNvPr id="40" name="TextBox 39">
            <a:extLst>
              <a:ext uri="{FF2B5EF4-FFF2-40B4-BE49-F238E27FC236}">
                <a16:creationId xmlns:a16="http://schemas.microsoft.com/office/drawing/2014/main" id="{F83E00C2-2973-4A2A-BDA0-4AB4805B0EF1}"/>
              </a:ext>
            </a:extLst>
          </p:cNvPr>
          <p:cNvSpPr txBox="1"/>
          <p:nvPr/>
        </p:nvSpPr>
        <p:spPr>
          <a:xfrm>
            <a:off x="6756280" y="4979046"/>
            <a:ext cx="1267970" cy="369332"/>
          </a:xfrm>
          <a:prstGeom prst="rect">
            <a:avLst/>
          </a:prstGeom>
          <a:noFill/>
        </p:spPr>
        <p:txBody>
          <a:bodyPr wrap="square" rtlCol="0">
            <a:spAutoFit/>
          </a:bodyPr>
          <a:lstStyle/>
          <a:p>
            <a:r>
              <a:rPr lang="pt-PT" dirty="0"/>
              <a:t>HTTP</a:t>
            </a:r>
            <a:endParaRPr lang="en-US" dirty="0"/>
          </a:p>
        </p:txBody>
      </p:sp>
      <p:sp>
        <p:nvSpPr>
          <p:cNvPr id="41" name="TextBox 40">
            <a:extLst>
              <a:ext uri="{FF2B5EF4-FFF2-40B4-BE49-F238E27FC236}">
                <a16:creationId xmlns:a16="http://schemas.microsoft.com/office/drawing/2014/main" id="{21A8224C-DA39-4FFF-B83B-7EB6C9ABCD1C}"/>
              </a:ext>
            </a:extLst>
          </p:cNvPr>
          <p:cNvSpPr txBox="1"/>
          <p:nvPr/>
        </p:nvSpPr>
        <p:spPr>
          <a:xfrm>
            <a:off x="7205592" y="4590605"/>
            <a:ext cx="1267970" cy="369332"/>
          </a:xfrm>
          <a:prstGeom prst="rect">
            <a:avLst/>
          </a:prstGeom>
          <a:noFill/>
        </p:spPr>
        <p:txBody>
          <a:bodyPr wrap="square" rtlCol="0">
            <a:spAutoFit/>
          </a:bodyPr>
          <a:lstStyle/>
          <a:p>
            <a:r>
              <a:rPr lang="pt-PT" dirty="0"/>
              <a:t>OPC</a:t>
            </a:r>
            <a:endParaRPr lang="en-US" dirty="0"/>
          </a:p>
        </p:txBody>
      </p:sp>
      <p:sp>
        <p:nvSpPr>
          <p:cNvPr id="42" name="TextBox 41">
            <a:extLst>
              <a:ext uri="{FF2B5EF4-FFF2-40B4-BE49-F238E27FC236}">
                <a16:creationId xmlns:a16="http://schemas.microsoft.com/office/drawing/2014/main" id="{90F5A0AD-3FCD-4B36-8198-76FE0BB9D94D}"/>
              </a:ext>
            </a:extLst>
          </p:cNvPr>
          <p:cNvSpPr txBox="1"/>
          <p:nvPr/>
        </p:nvSpPr>
        <p:spPr>
          <a:xfrm>
            <a:off x="7511590" y="4935904"/>
            <a:ext cx="1267970" cy="369332"/>
          </a:xfrm>
          <a:prstGeom prst="rect">
            <a:avLst/>
          </a:prstGeom>
          <a:noFill/>
        </p:spPr>
        <p:txBody>
          <a:bodyPr wrap="square" rtlCol="0">
            <a:spAutoFit/>
          </a:bodyPr>
          <a:lstStyle/>
          <a:p>
            <a:r>
              <a:rPr lang="pt-PT" dirty="0" err="1"/>
              <a:t>webSocket</a:t>
            </a:r>
            <a:endParaRPr lang="en-US" dirty="0"/>
          </a:p>
        </p:txBody>
      </p:sp>
      <p:sp>
        <p:nvSpPr>
          <p:cNvPr id="43" name="TextBox 42">
            <a:extLst>
              <a:ext uri="{FF2B5EF4-FFF2-40B4-BE49-F238E27FC236}">
                <a16:creationId xmlns:a16="http://schemas.microsoft.com/office/drawing/2014/main" id="{71ABE67E-0FA6-47EE-B76E-A051B6BE12D7}"/>
              </a:ext>
            </a:extLst>
          </p:cNvPr>
          <p:cNvSpPr txBox="1"/>
          <p:nvPr/>
        </p:nvSpPr>
        <p:spPr>
          <a:xfrm>
            <a:off x="7895581" y="4547463"/>
            <a:ext cx="1267970" cy="369332"/>
          </a:xfrm>
          <a:prstGeom prst="rect">
            <a:avLst/>
          </a:prstGeom>
          <a:noFill/>
        </p:spPr>
        <p:txBody>
          <a:bodyPr wrap="square" rtlCol="0">
            <a:spAutoFit/>
          </a:bodyPr>
          <a:lstStyle/>
          <a:p>
            <a:r>
              <a:rPr lang="en-US" dirty="0"/>
              <a:t>AMQP</a:t>
            </a:r>
          </a:p>
        </p:txBody>
      </p:sp>
      <p:sp>
        <p:nvSpPr>
          <p:cNvPr id="44" name="TextBox 43">
            <a:extLst>
              <a:ext uri="{FF2B5EF4-FFF2-40B4-BE49-F238E27FC236}">
                <a16:creationId xmlns:a16="http://schemas.microsoft.com/office/drawing/2014/main" id="{D9216554-13A6-4F40-B16C-50DFF0EB685C}"/>
              </a:ext>
            </a:extLst>
          </p:cNvPr>
          <p:cNvSpPr txBox="1"/>
          <p:nvPr/>
        </p:nvSpPr>
        <p:spPr>
          <a:xfrm>
            <a:off x="2702523" y="5557554"/>
            <a:ext cx="1587818" cy="369332"/>
          </a:xfrm>
          <a:prstGeom prst="rect">
            <a:avLst/>
          </a:prstGeom>
          <a:noFill/>
        </p:spPr>
        <p:txBody>
          <a:bodyPr wrap="square" rtlCol="0">
            <a:spAutoFit/>
          </a:bodyPr>
          <a:lstStyle/>
          <a:p>
            <a:r>
              <a:rPr lang="pt-PT" dirty="0" err="1"/>
              <a:t>Temperature</a:t>
            </a:r>
            <a:endParaRPr lang="en-US" dirty="0"/>
          </a:p>
        </p:txBody>
      </p:sp>
      <p:sp>
        <p:nvSpPr>
          <p:cNvPr id="45" name="TextBox 44">
            <a:extLst>
              <a:ext uri="{FF2B5EF4-FFF2-40B4-BE49-F238E27FC236}">
                <a16:creationId xmlns:a16="http://schemas.microsoft.com/office/drawing/2014/main" id="{A57FB656-B1E9-4D15-8E80-21CB99038722}"/>
              </a:ext>
            </a:extLst>
          </p:cNvPr>
          <p:cNvSpPr txBox="1"/>
          <p:nvPr/>
        </p:nvSpPr>
        <p:spPr>
          <a:xfrm>
            <a:off x="2961451" y="6035608"/>
            <a:ext cx="1587818" cy="369332"/>
          </a:xfrm>
          <a:prstGeom prst="rect">
            <a:avLst/>
          </a:prstGeom>
          <a:noFill/>
        </p:spPr>
        <p:txBody>
          <a:bodyPr wrap="square" rtlCol="0">
            <a:spAutoFit/>
          </a:bodyPr>
          <a:lstStyle/>
          <a:p>
            <a:r>
              <a:rPr lang="pt-PT" dirty="0" err="1"/>
              <a:t>Motion</a:t>
            </a:r>
            <a:endParaRPr lang="en-US" dirty="0"/>
          </a:p>
        </p:txBody>
      </p:sp>
      <p:sp>
        <p:nvSpPr>
          <p:cNvPr id="46" name="TextBox 45">
            <a:extLst>
              <a:ext uri="{FF2B5EF4-FFF2-40B4-BE49-F238E27FC236}">
                <a16:creationId xmlns:a16="http://schemas.microsoft.com/office/drawing/2014/main" id="{0F4A6752-2160-4070-A387-7CC57049383E}"/>
              </a:ext>
            </a:extLst>
          </p:cNvPr>
          <p:cNvSpPr txBox="1"/>
          <p:nvPr/>
        </p:nvSpPr>
        <p:spPr>
          <a:xfrm>
            <a:off x="4064851" y="5845636"/>
            <a:ext cx="1587818" cy="369332"/>
          </a:xfrm>
          <a:prstGeom prst="rect">
            <a:avLst/>
          </a:prstGeom>
          <a:noFill/>
        </p:spPr>
        <p:txBody>
          <a:bodyPr wrap="square" rtlCol="0">
            <a:spAutoFit/>
          </a:bodyPr>
          <a:lstStyle/>
          <a:p>
            <a:r>
              <a:rPr lang="pt-PT" dirty="0"/>
              <a:t>Noise</a:t>
            </a:r>
            <a:endParaRPr lang="en-US" dirty="0"/>
          </a:p>
        </p:txBody>
      </p:sp>
      <p:sp>
        <p:nvSpPr>
          <p:cNvPr id="47" name="TextBox 46">
            <a:extLst>
              <a:ext uri="{FF2B5EF4-FFF2-40B4-BE49-F238E27FC236}">
                <a16:creationId xmlns:a16="http://schemas.microsoft.com/office/drawing/2014/main" id="{DA53B7C5-D96C-4A8E-94F9-B418EDAFB766}"/>
              </a:ext>
            </a:extLst>
          </p:cNvPr>
          <p:cNvSpPr txBox="1"/>
          <p:nvPr/>
        </p:nvSpPr>
        <p:spPr>
          <a:xfrm>
            <a:off x="4572000" y="5536494"/>
            <a:ext cx="1587818" cy="369332"/>
          </a:xfrm>
          <a:prstGeom prst="rect">
            <a:avLst/>
          </a:prstGeom>
          <a:noFill/>
        </p:spPr>
        <p:txBody>
          <a:bodyPr wrap="square" rtlCol="0">
            <a:spAutoFit/>
          </a:bodyPr>
          <a:lstStyle/>
          <a:p>
            <a:r>
              <a:rPr lang="pt-PT" dirty="0"/>
              <a:t>GPS</a:t>
            </a:r>
            <a:endParaRPr lang="en-US" dirty="0"/>
          </a:p>
        </p:txBody>
      </p:sp>
      <p:sp>
        <p:nvSpPr>
          <p:cNvPr id="48" name="TextBox 47">
            <a:extLst>
              <a:ext uri="{FF2B5EF4-FFF2-40B4-BE49-F238E27FC236}">
                <a16:creationId xmlns:a16="http://schemas.microsoft.com/office/drawing/2014/main" id="{FE3558D3-DF60-43EF-AF59-D81FA49E311A}"/>
              </a:ext>
            </a:extLst>
          </p:cNvPr>
          <p:cNvSpPr txBox="1"/>
          <p:nvPr/>
        </p:nvSpPr>
        <p:spPr>
          <a:xfrm>
            <a:off x="4605922" y="6066231"/>
            <a:ext cx="1587818" cy="369332"/>
          </a:xfrm>
          <a:prstGeom prst="rect">
            <a:avLst/>
          </a:prstGeom>
          <a:noFill/>
        </p:spPr>
        <p:txBody>
          <a:bodyPr wrap="square" rtlCol="0">
            <a:spAutoFit/>
          </a:bodyPr>
          <a:lstStyle/>
          <a:p>
            <a:r>
              <a:rPr lang="pt-PT" dirty="0" err="1"/>
              <a:t>Chemicals</a:t>
            </a:r>
            <a:endParaRPr lang="en-US" dirty="0"/>
          </a:p>
        </p:txBody>
      </p:sp>
      <p:sp>
        <p:nvSpPr>
          <p:cNvPr id="49" name="TextBox 48">
            <a:extLst>
              <a:ext uri="{FF2B5EF4-FFF2-40B4-BE49-F238E27FC236}">
                <a16:creationId xmlns:a16="http://schemas.microsoft.com/office/drawing/2014/main" id="{6E90A019-D07D-4265-92D5-A2A149F14062}"/>
              </a:ext>
            </a:extLst>
          </p:cNvPr>
          <p:cNvSpPr txBox="1"/>
          <p:nvPr/>
        </p:nvSpPr>
        <p:spPr>
          <a:xfrm>
            <a:off x="5185168" y="5706492"/>
            <a:ext cx="1587818" cy="369332"/>
          </a:xfrm>
          <a:prstGeom prst="rect">
            <a:avLst/>
          </a:prstGeom>
          <a:noFill/>
        </p:spPr>
        <p:txBody>
          <a:bodyPr wrap="square" rtlCol="0">
            <a:spAutoFit/>
          </a:bodyPr>
          <a:lstStyle/>
          <a:p>
            <a:r>
              <a:rPr lang="pt-PT" dirty="0"/>
              <a:t>RFID</a:t>
            </a:r>
            <a:endParaRPr lang="en-US" dirty="0"/>
          </a:p>
        </p:txBody>
      </p:sp>
      <p:sp>
        <p:nvSpPr>
          <p:cNvPr id="50" name="TextBox 49">
            <a:extLst>
              <a:ext uri="{FF2B5EF4-FFF2-40B4-BE49-F238E27FC236}">
                <a16:creationId xmlns:a16="http://schemas.microsoft.com/office/drawing/2014/main" id="{6A650CAA-68CF-4457-99F8-34AC604BB823}"/>
              </a:ext>
            </a:extLst>
          </p:cNvPr>
          <p:cNvSpPr txBox="1"/>
          <p:nvPr/>
        </p:nvSpPr>
        <p:spPr>
          <a:xfrm>
            <a:off x="6648893" y="6008728"/>
            <a:ext cx="1587818" cy="369332"/>
          </a:xfrm>
          <a:prstGeom prst="rect">
            <a:avLst/>
          </a:prstGeom>
          <a:noFill/>
        </p:spPr>
        <p:txBody>
          <a:bodyPr wrap="square" rtlCol="0">
            <a:spAutoFit/>
          </a:bodyPr>
          <a:lstStyle/>
          <a:p>
            <a:r>
              <a:rPr lang="pt-PT" dirty="0" err="1"/>
              <a:t>FreeRTOS</a:t>
            </a:r>
            <a:endParaRPr lang="en-US" dirty="0"/>
          </a:p>
        </p:txBody>
      </p:sp>
      <p:sp>
        <p:nvSpPr>
          <p:cNvPr id="51" name="TextBox 50">
            <a:extLst>
              <a:ext uri="{FF2B5EF4-FFF2-40B4-BE49-F238E27FC236}">
                <a16:creationId xmlns:a16="http://schemas.microsoft.com/office/drawing/2014/main" id="{00A9D9C1-DAAB-48F7-87C6-319E45072722}"/>
              </a:ext>
            </a:extLst>
          </p:cNvPr>
          <p:cNvSpPr txBox="1"/>
          <p:nvPr/>
        </p:nvSpPr>
        <p:spPr>
          <a:xfrm>
            <a:off x="5775066" y="6171354"/>
            <a:ext cx="1587818" cy="369332"/>
          </a:xfrm>
          <a:prstGeom prst="rect">
            <a:avLst/>
          </a:prstGeom>
          <a:noFill/>
        </p:spPr>
        <p:txBody>
          <a:bodyPr wrap="square" rtlCol="0">
            <a:spAutoFit/>
          </a:bodyPr>
          <a:lstStyle/>
          <a:p>
            <a:r>
              <a:rPr lang="pt-PT" dirty="0" err="1"/>
              <a:t>Barcode</a:t>
            </a:r>
            <a:endParaRPr lang="en-US" dirty="0"/>
          </a:p>
        </p:txBody>
      </p:sp>
      <p:sp>
        <p:nvSpPr>
          <p:cNvPr id="52" name="TextBox 51">
            <a:extLst>
              <a:ext uri="{FF2B5EF4-FFF2-40B4-BE49-F238E27FC236}">
                <a16:creationId xmlns:a16="http://schemas.microsoft.com/office/drawing/2014/main" id="{296902E6-D31B-46D2-90E2-F84B73AAF666}"/>
              </a:ext>
            </a:extLst>
          </p:cNvPr>
          <p:cNvSpPr txBox="1"/>
          <p:nvPr/>
        </p:nvSpPr>
        <p:spPr>
          <a:xfrm>
            <a:off x="8100726" y="6010919"/>
            <a:ext cx="1587818" cy="369332"/>
          </a:xfrm>
          <a:prstGeom prst="rect">
            <a:avLst/>
          </a:prstGeom>
          <a:noFill/>
        </p:spPr>
        <p:txBody>
          <a:bodyPr wrap="square" rtlCol="0">
            <a:spAutoFit/>
          </a:bodyPr>
          <a:lstStyle/>
          <a:p>
            <a:r>
              <a:rPr lang="pt-PT" dirty="0"/>
              <a:t>Linux</a:t>
            </a:r>
            <a:endParaRPr lang="en-US" dirty="0"/>
          </a:p>
        </p:txBody>
      </p:sp>
      <p:sp>
        <p:nvSpPr>
          <p:cNvPr id="53" name="TextBox 52">
            <a:extLst>
              <a:ext uri="{FF2B5EF4-FFF2-40B4-BE49-F238E27FC236}">
                <a16:creationId xmlns:a16="http://schemas.microsoft.com/office/drawing/2014/main" id="{CA426C74-CD9B-4DF2-AAAD-9CDA29A652EA}"/>
              </a:ext>
            </a:extLst>
          </p:cNvPr>
          <p:cNvSpPr txBox="1"/>
          <p:nvPr/>
        </p:nvSpPr>
        <p:spPr>
          <a:xfrm>
            <a:off x="7721441" y="5580644"/>
            <a:ext cx="1587818" cy="369332"/>
          </a:xfrm>
          <a:prstGeom prst="rect">
            <a:avLst/>
          </a:prstGeom>
          <a:noFill/>
        </p:spPr>
        <p:txBody>
          <a:bodyPr wrap="square" rtlCol="0">
            <a:spAutoFit/>
          </a:bodyPr>
          <a:lstStyle/>
          <a:p>
            <a:r>
              <a:rPr lang="pt-PT" dirty="0" err="1"/>
              <a:t>Cortex</a:t>
            </a:r>
            <a:r>
              <a:rPr lang="pt-PT" dirty="0"/>
              <a:t>-M</a:t>
            </a:r>
            <a:endParaRPr lang="en-US" dirty="0"/>
          </a:p>
        </p:txBody>
      </p:sp>
      <p:sp>
        <p:nvSpPr>
          <p:cNvPr id="54" name="TextBox 53">
            <a:extLst>
              <a:ext uri="{FF2B5EF4-FFF2-40B4-BE49-F238E27FC236}">
                <a16:creationId xmlns:a16="http://schemas.microsoft.com/office/drawing/2014/main" id="{5E13AC41-ED00-42F0-AD49-57C126FE0E8E}"/>
              </a:ext>
            </a:extLst>
          </p:cNvPr>
          <p:cNvSpPr txBox="1"/>
          <p:nvPr/>
        </p:nvSpPr>
        <p:spPr>
          <a:xfrm>
            <a:off x="5925349" y="5651126"/>
            <a:ext cx="1776758" cy="369332"/>
          </a:xfrm>
          <a:prstGeom prst="rect">
            <a:avLst/>
          </a:prstGeom>
          <a:noFill/>
        </p:spPr>
        <p:txBody>
          <a:bodyPr wrap="square" rtlCol="0">
            <a:spAutoFit/>
          </a:bodyPr>
          <a:lstStyle/>
          <a:p>
            <a:r>
              <a:rPr lang="pt-PT" dirty="0" err="1"/>
              <a:t>Microcontrollers</a:t>
            </a:r>
            <a:endParaRPr lang="en-US" dirty="0"/>
          </a:p>
        </p:txBody>
      </p:sp>
    </p:spTree>
    <p:extLst>
      <p:ext uri="{BB962C8B-B14F-4D97-AF65-F5344CB8AC3E}">
        <p14:creationId xmlns:p14="http://schemas.microsoft.com/office/powerpoint/2010/main" val="216284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500"/>
                                        <p:tgtEl>
                                          <p:spTgt spid="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fade">
                                      <p:cBhvr>
                                        <p:cTn id="135" dur="500"/>
                                        <p:tgtEl>
                                          <p:spTgt spid="4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500"/>
                                        <p:tgtEl>
                                          <p:spTgt spid="4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8"/>
                                        </p:tgtEl>
                                        <p:attrNameLst>
                                          <p:attrName>style.visibility</p:attrName>
                                        </p:attrNameLst>
                                      </p:cBhvr>
                                      <p:to>
                                        <p:strVal val="visible"/>
                                      </p:to>
                                    </p:set>
                                    <p:animEffect transition="in" filter="fade">
                                      <p:cBhvr>
                                        <p:cTn id="141" dur="500"/>
                                        <p:tgtEl>
                                          <p:spTgt spid="4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4"/>
                                        </p:tgtEl>
                                        <p:attrNameLst>
                                          <p:attrName>style.visibility</p:attrName>
                                        </p:attrNameLst>
                                      </p:cBhvr>
                                      <p:to>
                                        <p:strVal val="visible"/>
                                      </p:to>
                                    </p:set>
                                    <p:animEffect transition="in" filter="fade">
                                      <p:cBhvr>
                                        <p:cTn id="156" dur="500"/>
                                        <p:tgtEl>
                                          <p:spTgt spid="5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4"/>
                                        </p:tgtEl>
                                        <p:attrNameLst>
                                          <p:attrName>style.visibility</p:attrName>
                                        </p:attrNameLst>
                                      </p:cBhvr>
                                      <p:to>
                                        <p:strVal val="visible"/>
                                      </p:to>
                                    </p:set>
                                    <p:animEffect transition="in" filter="fade">
                                      <p:cBhvr>
                                        <p:cTn id="159" dur="500"/>
                                        <p:tgtEl>
                                          <p:spTgt spid="4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fade">
                                      <p:cBhvr>
                                        <p:cTn id="16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13</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Services</a:t>
            </a:r>
            <a:endParaRPr lang="en-US" dirty="0"/>
          </a:p>
        </p:txBody>
      </p:sp>
      <p:sp>
        <p:nvSpPr>
          <p:cNvPr id="9" name="Rectangle 8">
            <a:extLst>
              <a:ext uri="{FF2B5EF4-FFF2-40B4-BE49-F238E27FC236}">
                <a16:creationId xmlns:a16="http://schemas.microsoft.com/office/drawing/2014/main" id="{E433F3DF-211A-4519-A3CE-8A3BD00CE39A}"/>
              </a:ext>
            </a:extLst>
          </p:cNvPr>
          <p:cNvSpPr/>
          <p:nvPr/>
        </p:nvSpPr>
        <p:spPr>
          <a:xfrm>
            <a:off x="3501159" y="2098179"/>
            <a:ext cx="5242560" cy="923330"/>
          </a:xfrm>
          <a:prstGeom prst="rect">
            <a:avLst/>
          </a:prstGeom>
        </p:spPr>
        <p:txBody>
          <a:bodyPr wrap="square">
            <a:spAutoFit/>
          </a:bodyPr>
          <a:lstStyle/>
          <a:p>
            <a:pPr algn="just"/>
            <a:r>
              <a:rPr lang="en-US" dirty="0"/>
              <a:t>Visualization, control and security of every device in the Internet of Things (IoT) ecosystem is fundamental for long term success of any application.</a:t>
            </a:r>
          </a:p>
        </p:txBody>
      </p:sp>
      <p:sp>
        <p:nvSpPr>
          <p:cNvPr id="10" name="Rectangle 9">
            <a:extLst>
              <a:ext uri="{FF2B5EF4-FFF2-40B4-BE49-F238E27FC236}">
                <a16:creationId xmlns:a16="http://schemas.microsoft.com/office/drawing/2014/main" id="{7085444F-90FD-4100-B664-429C82929DBA}"/>
              </a:ext>
            </a:extLst>
          </p:cNvPr>
          <p:cNvSpPr/>
          <p:nvPr/>
        </p:nvSpPr>
        <p:spPr>
          <a:xfrm>
            <a:off x="4969237" y="3217030"/>
            <a:ext cx="4572000" cy="2308324"/>
          </a:xfrm>
          <a:prstGeom prst="rect">
            <a:avLst/>
          </a:prstGeom>
        </p:spPr>
        <p:txBody>
          <a:bodyPr>
            <a:spAutoFit/>
          </a:bodyPr>
          <a:lstStyle/>
          <a:p>
            <a:pPr marL="342900" indent="-342900">
              <a:buAutoNum type="arabicParenR"/>
            </a:pPr>
            <a:r>
              <a:rPr lang="en-US" dirty="0"/>
              <a:t>Device Management</a:t>
            </a:r>
          </a:p>
          <a:p>
            <a:pPr marL="342900" indent="-342900">
              <a:buAutoNum type="arabicParenR"/>
            </a:pPr>
            <a:r>
              <a:rPr lang="pt-PT" dirty="0"/>
              <a:t>A</a:t>
            </a:r>
            <a:r>
              <a:rPr lang="en-US" dirty="0" err="1"/>
              <a:t>uthentication</a:t>
            </a:r>
            <a:endParaRPr lang="en-US" dirty="0"/>
          </a:p>
          <a:p>
            <a:pPr marL="342900" indent="-342900">
              <a:buAutoNum type="arabicParenR"/>
            </a:pPr>
            <a:r>
              <a:rPr lang="en-US" dirty="0"/>
              <a:t>Device Communication</a:t>
            </a:r>
          </a:p>
          <a:p>
            <a:pPr marL="342900" indent="-342900">
              <a:buAutoNum type="arabicParenR"/>
            </a:pPr>
            <a:r>
              <a:rPr lang="pt-PT" dirty="0"/>
              <a:t>S</a:t>
            </a:r>
            <a:r>
              <a:rPr lang="en-US" dirty="0"/>
              <a:t>DK</a:t>
            </a:r>
          </a:p>
          <a:p>
            <a:pPr marL="342900" indent="-342900">
              <a:buAutoNum type="arabicParenR"/>
            </a:pPr>
            <a:r>
              <a:rPr lang="pt-PT" dirty="0"/>
              <a:t>M</a:t>
            </a:r>
            <a:r>
              <a:rPr lang="en-US" dirty="0" err="1"/>
              <a:t>onitoring</a:t>
            </a:r>
            <a:r>
              <a:rPr lang="en-US" dirty="0"/>
              <a:t> and registry</a:t>
            </a:r>
          </a:p>
          <a:p>
            <a:pPr marL="342900" indent="-342900">
              <a:buAutoNum type="arabicParenR"/>
            </a:pPr>
            <a:r>
              <a:rPr lang="pt-PT" dirty="0"/>
              <a:t>Data </a:t>
            </a:r>
            <a:r>
              <a:rPr lang="pt-PT" dirty="0" err="1"/>
              <a:t>analytics</a:t>
            </a:r>
            <a:endParaRPr lang="pt-PT" dirty="0"/>
          </a:p>
          <a:p>
            <a:pPr marL="342900" indent="-342900">
              <a:buAutoNum type="arabicParenR"/>
            </a:pPr>
            <a:r>
              <a:rPr lang="pt-PT" dirty="0" err="1"/>
              <a:t>Cost</a:t>
            </a:r>
            <a:endParaRPr lang="en-US" dirty="0"/>
          </a:p>
          <a:p>
            <a:pPr marL="342900" indent="-342900">
              <a:buAutoNum type="arabicParenR"/>
            </a:pPr>
            <a:endParaRPr lang="en-US" dirty="0"/>
          </a:p>
        </p:txBody>
      </p:sp>
      <p:pic>
        <p:nvPicPr>
          <p:cNvPr id="10242" name="Picture 2" descr="Resultado de imagem para aws">
            <a:extLst>
              <a:ext uri="{FF2B5EF4-FFF2-40B4-BE49-F238E27FC236}">
                <a16:creationId xmlns:a16="http://schemas.microsoft.com/office/drawing/2014/main" id="{6F787A3F-7755-4D2C-B643-A9C318B10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81" y="2308260"/>
            <a:ext cx="2386462" cy="10900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m para google cloud">
            <a:extLst>
              <a:ext uri="{FF2B5EF4-FFF2-40B4-BE49-F238E27FC236}">
                <a16:creationId xmlns:a16="http://schemas.microsoft.com/office/drawing/2014/main" id="{88D570C7-ABAC-48C0-887E-2548EDFB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56" y="3488156"/>
            <a:ext cx="3026003" cy="46635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ultado de imagem para azure">
            <a:extLst>
              <a:ext uri="{FF2B5EF4-FFF2-40B4-BE49-F238E27FC236}">
                <a16:creationId xmlns:a16="http://schemas.microsoft.com/office/drawing/2014/main" id="{12819E50-E422-4EE0-8EDD-440E15A73F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443" b="33010"/>
          <a:stretch/>
        </p:blipFill>
        <p:spPr bwMode="auto">
          <a:xfrm>
            <a:off x="278219" y="3981031"/>
            <a:ext cx="3437437" cy="66796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sultado de imagem para ibm watson">
            <a:extLst>
              <a:ext uri="{FF2B5EF4-FFF2-40B4-BE49-F238E27FC236}">
                <a16:creationId xmlns:a16="http://schemas.microsoft.com/office/drawing/2014/main" id="{FC833A53-77BF-4D19-BB0F-6CB81DC6BB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92" b="31810"/>
          <a:stretch/>
        </p:blipFill>
        <p:spPr bwMode="auto">
          <a:xfrm>
            <a:off x="475156" y="4646072"/>
            <a:ext cx="2728072" cy="693058"/>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esultado de imagem para kaa project">
            <a:extLst>
              <a:ext uri="{FF2B5EF4-FFF2-40B4-BE49-F238E27FC236}">
                <a16:creationId xmlns:a16="http://schemas.microsoft.com/office/drawing/2014/main" id="{BCC63872-1AE8-47A4-B17F-77AEDF0E6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56" y="5584156"/>
            <a:ext cx="1294190" cy="776514"/>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Resultado de imagem para mosquitto">
            <a:extLst>
              <a:ext uri="{FF2B5EF4-FFF2-40B4-BE49-F238E27FC236}">
                <a16:creationId xmlns:a16="http://schemas.microsoft.com/office/drawing/2014/main" id="{CC446225-E1BD-430E-AC55-2BCD4AB931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0077" y="6194933"/>
            <a:ext cx="2046301" cy="412204"/>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Resultado de imagem para elastic">
            <a:extLst>
              <a:ext uri="{FF2B5EF4-FFF2-40B4-BE49-F238E27FC236}">
                <a16:creationId xmlns:a16="http://schemas.microsoft.com/office/drawing/2014/main" id="{37EF2072-EB73-4081-B636-E0A0FF9890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3239" y="5571323"/>
            <a:ext cx="1304544" cy="44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1000" fill="hold"/>
                                        <p:tgtEl>
                                          <p:spTgt spid="10242"/>
                                        </p:tgtEl>
                                        <p:attrNameLst>
                                          <p:attrName>ppt_x</p:attrName>
                                        </p:attrNameLst>
                                      </p:cBhvr>
                                      <p:tavLst>
                                        <p:tav tm="0">
                                          <p:val>
                                            <p:strVal val="#ppt_x"/>
                                          </p:val>
                                        </p:tav>
                                        <p:tav tm="100000">
                                          <p:val>
                                            <p:strVal val="#ppt_x"/>
                                          </p:val>
                                        </p:tav>
                                      </p:tavLst>
                                    </p:anim>
                                    <p:anim calcmode="lin" valueType="num">
                                      <p:cBhvr additive="base">
                                        <p:cTn id="8" dur="1000" fill="hold"/>
                                        <p:tgtEl>
                                          <p:spTgt spid="102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4"/>
                                        </p:tgtEl>
                                        <p:attrNameLst>
                                          <p:attrName>style.visibility</p:attrName>
                                        </p:attrNameLst>
                                      </p:cBhvr>
                                      <p:to>
                                        <p:strVal val="visible"/>
                                      </p:to>
                                    </p:set>
                                    <p:anim calcmode="lin" valueType="num">
                                      <p:cBhvr additive="base">
                                        <p:cTn id="11" dur="1000" fill="hold"/>
                                        <p:tgtEl>
                                          <p:spTgt spid="10244"/>
                                        </p:tgtEl>
                                        <p:attrNameLst>
                                          <p:attrName>ppt_x</p:attrName>
                                        </p:attrNameLst>
                                      </p:cBhvr>
                                      <p:tavLst>
                                        <p:tav tm="0">
                                          <p:val>
                                            <p:strVal val="#ppt_x"/>
                                          </p:val>
                                        </p:tav>
                                        <p:tav tm="100000">
                                          <p:val>
                                            <p:strVal val="#ppt_x"/>
                                          </p:val>
                                        </p:tav>
                                      </p:tavLst>
                                    </p:anim>
                                    <p:anim calcmode="lin" valueType="num">
                                      <p:cBhvr additive="base">
                                        <p:cTn id="12" dur="1000" fill="hold"/>
                                        <p:tgtEl>
                                          <p:spTgt spid="102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46"/>
                                        </p:tgtEl>
                                        <p:attrNameLst>
                                          <p:attrName>style.visibility</p:attrName>
                                        </p:attrNameLst>
                                      </p:cBhvr>
                                      <p:to>
                                        <p:strVal val="visible"/>
                                      </p:to>
                                    </p:set>
                                    <p:anim calcmode="lin" valueType="num">
                                      <p:cBhvr additive="base">
                                        <p:cTn id="15" dur="1000" fill="hold"/>
                                        <p:tgtEl>
                                          <p:spTgt spid="10246"/>
                                        </p:tgtEl>
                                        <p:attrNameLst>
                                          <p:attrName>ppt_x</p:attrName>
                                        </p:attrNameLst>
                                      </p:cBhvr>
                                      <p:tavLst>
                                        <p:tav tm="0">
                                          <p:val>
                                            <p:strVal val="#ppt_x"/>
                                          </p:val>
                                        </p:tav>
                                        <p:tav tm="100000">
                                          <p:val>
                                            <p:strVal val="#ppt_x"/>
                                          </p:val>
                                        </p:tav>
                                      </p:tavLst>
                                    </p:anim>
                                    <p:anim calcmode="lin" valueType="num">
                                      <p:cBhvr additive="base">
                                        <p:cTn id="16" dur="1000" fill="hold"/>
                                        <p:tgtEl>
                                          <p:spTgt spid="102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48"/>
                                        </p:tgtEl>
                                        <p:attrNameLst>
                                          <p:attrName>style.visibility</p:attrName>
                                        </p:attrNameLst>
                                      </p:cBhvr>
                                      <p:to>
                                        <p:strVal val="visible"/>
                                      </p:to>
                                    </p:set>
                                    <p:anim calcmode="lin" valueType="num">
                                      <p:cBhvr additive="base">
                                        <p:cTn id="19" dur="1000" fill="hold"/>
                                        <p:tgtEl>
                                          <p:spTgt spid="10248"/>
                                        </p:tgtEl>
                                        <p:attrNameLst>
                                          <p:attrName>ppt_x</p:attrName>
                                        </p:attrNameLst>
                                      </p:cBhvr>
                                      <p:tavLst>
                                        <p:tav tm="0">
                                          <p:val>
                                            <p:strVal val="#ppt_x"/>
                                          </p:val>
                                        </p:tav>
                                        <p:tav tm="100000">
                                          <p:val>
                                            <p:strVal val="#ppt_x"/>
                                          </p:val>
                                        </p:tav>
                                      </p:tavLst>
                                    </p:anim>
                                    <p:anim calcmode="lin" valueType="num">
                                      <p:cBhvr additive="base">
                                        <p:cTn id="20" dur="1000" fill="hold"/>
                                        <p:tgtEl>
                                          <p:spTgt spid="1024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58"/>
                                        </p:tgtEl>
                                        <p:attrNameLst>
                                          <p:attrName>style.visibility</p:attrName>
                                        </p:attrNameLst>
                                      </p:cBhvr>
                                      <p:to>
                                        <p:strVal val="visible"/>
                                      </p:to>
                                    </p:set>
                                    <p:anim calcmode="lin" valueType="num">
                                      <p:cBhvr additive="base">
                                        <p:cTn id="23" dur="1000" fill="hold"/>
                                        <p:tgtEl>
                                          <p:spTgt spid="10258"/>
                                        </p:tgtEl>
                                        <p:attrNameLst>
                                          <p:attrName>ppt_x</p:attrName>
                                        </p:attrNameLst>
                                      </p:cBhvr>
                                      <p:tavLst>
                                        <p:tav tm="0">
                                          <p:val>
                                            <p:strVal val="#ppt_x"/>
                                          </p:val>
                                        </p:tav>
                                        <p:tav tm="100000">
                                          <p:val>
                                            <p:strVal val="#ppt_x"/>
                                          </p:val>
                                        </p:tav>
                                      </p:tavLst>
                                    </p:anim>
                                    <p:anim calcmode="lin" valueType="num">
                                      <p:cBhvr additive="base">
                                        <p:cTn id="24" dur="1000" fill="hold"/>
                                        <p:tgtEl>
                                          <p:spTgt spid="102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252"/>
                                        </p:tgtEl>
                                        <p:attrNameLst>
                                          <p:attrName>style.visibility</p:attrName>
                                        </p:attrNameLst>
                                      </p:cBhvr>
                                      <p:to>
                                        <p:strVal val="visible"/>
                                      </p:to>
                                    </p:set>
                                    <p:anim calcmode="lin" valueType="num">
                                      <p:cBhvr additive="base">
                                        <p:cTn id="27" dur="1000" fill="hold"/>
                                        <p:tgtEl>
                                          <p:spTgt spid="10252"/>
                                        </p:tgtEl>
                                        <p:attrNameLst>
                                          <p:attrName>ppt_x</p:attrName>
                                        </p:attrNameLst>
                                      </p:cBhvr>
                                      <p:tavLst>
                                        <p:tav tm="0">
                                          <p:val>
                                            <p:strVal val="#ppt_x"/>
                                          </p:val>
                                        </p:tav>
                                        <p:tav tm="100000">
                                          <p:val>
                                            <p:strVal val="#ppt_x"/>
                                          </p:val>
                                        </p:tav>
                                      </p:tavLst>
                                    </p:anim>
                                    <p:anim calcmode="lin" valueType="num">
                                      <p:cBhvr additive="base">
                                        <p:cTn id="28" dur="1000" fill="hold"/>
                                        <p:tgtEl>
                                          <p:spTgt spid="1025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54"/>
                                        </p:tgtEl>
                                        <p:attrNameLst>
                                          <p:attrName>style.visibility</p:attrName>
                                        </p:attrNameLst>
                                      </p:cBhvr>
                                      <p:to>
                                        <p:strVal val="visible"/>
                                      </p:to>
                                    </p:set>
                                    <p:anim calcmode="lin" valueType="num">
                                      <p:cBhvr additive="base">
                                        <p:cTn id="31" dur="1000" fill="hold"/>
                                        <p:tgtEl>
                                          <p:spTgt spid="10254"/>
                                        </p:tgtEl>
                                        <p:attrNameLst>
                                          <p:attrName>ppt_x</p:attrName>
                                        </p:attrNameLst>
                                      </p:cBhvr>
                                      <p:tavLst>
                                        <p:tav tm="0">
                                          <p:val>
                                            <p:strVal val="#ppt_x"/>
                                          </p:val>
                                        </p:tav>
                                        <p:tav tm="100000">
                                          <p:val>
                                            <p:strVal val="#ppt_x"/>
                                          </p:val>
                                        </p:tav>
                                      </p:tavLst>
                                    </p:anim>
                                    <p:anim calcmode="lin" valueType="num">
                                      <p:cBhvr additive="base">
                                        <p:cTn id="32" dur="10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14</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Databases</a:t>
            </a:r>
            <a:endParaRPr lang="en-US" dirty="0"/>
          </a:p>
        </p:txBody>
      </p:sp>
      <p:pic>
        <p:nvPicPr>
          <p:cNvPr id="9218" name="Picture 2" descr="Resultado de imagem para influxdata">
            <a:extLst>
              <a:ext uri="{FF2B5EF4-FFF2-40B4-BE49-F238E27FC236}">
                <a16:creationId xmlns:a16="http://schemas.microsoft.com/office/drawing/2014/main" id="{31DBA428-E66D-4752-90E3-AAE316ED3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650307"/>
            <a:ext cx="2417832" cy="47475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sultado de imagem para MongoDB">
            <a:extLst>
              <a:ext uri="{FF2B5EF4-FFF2-40B4-BE49-F238E27FC236}">
                <a16:creationId xmlns:a16="http://schemas.microsoft.com/office/drawing/2014/main" id="{962273FA-5427-4884-9CA0-F1ECE6FFA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246121"/>
            <a:ext cx="2496703" cy="67835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esultado de imagem para SQLite">
            <a:extLst>
              <a:ext uri="{FF2B5EF4-FFF2-40B4-BE49-F238E27FC236}">
                <a16:creationId xmlns:a16="http://schemas.microsoft.com/office/drawing/2014/main" id="{DE789B0A-FFCE-4CE2-9CC8-128BF8929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5717051"/>
            <a:ext cx="1639062" cy="775823"/>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sultado de imagem para firebase">
            <a:extLst>
              <a:ext uri="{FF2B5EF4-FFF2-40B4-BE49-F238E27FC236}">
                <a16:creationId xmlns:a16="http://schemas.microsoft.com/office/drawing/2014/main" id="{4B184C06-4B70-4D13-8644-0078873D1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168" y="5697155"/>
            <a:ext cx="2391983" cy="71759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Resultado de imagem para cassandra db">
            <a:extLst>
              <a:ext uri="{FF2B5EF4-FFF2-40B4-BE49-F238E27FC236}">
                <a16:creationId xmlns:a16="http://schemas.microsoft.com/office/drawing/2014/main" id="{E4263F73-4B10-43EA-8DCF-7C79FC4A5F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60" t="32963" r="21040" b="34137"/>
          <a:stretch/>
        </p:blipFill>
        <p:spPr bwMode="auto">
          <a:xfrm>
            <a:off x="628650" y="4120286"/>
            <a:ext cx="3267456" cy="724074"/>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Resultado de imagem para TimescaleDB">
            <a:extLst>
              <a:ext uri="{FF2B5EF4-FFF2-40B4-BE49-F238E27FC236}">
                <a16:creationId xmlns:a16="http://schemas.microsoft.com/office/drawing/2014/main" id="{90A1A9AF-D8E8-473A-8E69-87B6BF61D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 y="4929555"/>
            <a:ext cx="2910671" cy="6276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433F3DF-211A-4519-A3CE-8A3BD00CE39A}"/>
              </a:ext>
            </a:extLst>
          </p:cNvPr>
          <p:cNvSpPr/>
          <p:nvPr/>
        </p:nvSpPr>
        <p:spPr>
          <a:xfrm>
            <a:off x="3501159" y="2098179"/>
            <a:ext cx="5242560" cy="923330"/>
          </a:xfrm>
          <a:prstGeom prst="rect">
            <a:avLst/>
          </a:prstGeom>
        </p:spPr>
        <p:txBody>
          <a:bodyPr wrap="square">
            <a:spAutoFit/>
          </a:bodyPr>
          <a:lstStyle/>
          <a:p>
            <a:pPr algn="just"/>
            <a:r>
              <a:rPr lang="en-US" dirty="0"/>
              <a:t>The Internet of Things (IoT) generates vast amounts of data, including streaming data, real-time time series data, RFID data, sensor data, etc. </a:t>
            </a:r>
          </a:p>
        </p:txBody>
      </p:sp>
      <p:sp>
        <p:nvSpPr>
          <p:cNvPr id="10" name="Rectangle 9">
            <a:extLst>
              <a:ext uri="{FF2B5EF4-FFF2-40B4-BE49-F238E27FC236}">
                <a16:creationId xmlns:a16="http://schemas.microsoft.com/office/drawing/2014/main" id="{7085444F-90FD-4100-B664-429C82929DBA}"/>
              </a:ext>
            </a:extLst>
          </p:cNvPr>
          <p:cNvSpPr/>
          <p:nvPr/>
        </p:nvSpPr>
        <p:spPr>
          <a:xfrm>
            <a:off x="4969237" y="3217030"/>
            <a:ext cx="4572000" cy="2862322"/>
          </a:xfrm>
          <a:prstGeom prst="rect">
            <a:avLst/>
          </a:prstGeom>
        </p:spPr>
        <p:txBody>
          <a:bodyPr>
            <a:spAutoFit/>
          </a:bodyPr>
          <a:lstStyle/>
          <a:p>
            <a:r>
              <a:rPr lang="en-US" dirty="0"/>
              <a:t>1) Size, scale and indexing</a:t>
            </a:r>
          </a:p>
          <a:p>
            <a:r>
              <a:rPr lang="en-US" dirty="0"/>
              <a:t>2) Handling a huge amount of data</a:t>
            </a:r>
          </a:p>
          <a:p>
            <a:r>
              <a:rPr lang="en-US" dirty="0"/>
              <a:t>3) User-friendly schema</a:t>
            </a:r>
          </a:p>
          <a:p>
            <a:r>
              <a:rPr lang="en-US" dirty="0"/>
              <a:t>4) Portability</a:t>
            </a:r>
          </a:p>
          <a:p>
            <a:r>
              <a:rPr lang="en-US" dirty="0"/>
              <a:t>5) Query languages</a:t>
            </a:r>
          </a:p>
          <a:p>
            <a:r>
              <a:rPr lang="en-US" dirty="0"/>
              <a:t>6) Process modelling and transactions</a:t>
            </a:r>
          </a:p>
          <a:p>
            <a:r>
              <a:rPr lang="en-US" dirty="0"/>
              <a:t>7) Heterogeneity and integration</a:t>
            </a:r>
          </a:p>
          <a:p>
            <a:r>
              <a:rPr lang="en-US" dirty="0"/>
              <a:t>8) Time series aggregation</a:t>
            </a:r>
          </a:p>
          <a:p>
            <a:r>
              <a:rPr lang="en-US" dirty="0"/>
              <a:t>9) Archiving</a:t>
            </a:r>
          </a:p>
          <a:p>
            <a:r>
              <a:rPr lang="en-US" dirty="0"/>
              <a:t>10) Security and cost</a:t>
            </a:r>
          </a:p>
        </p:txBody>
      </p:sp>
    </p:spTree>
    <p:extLst>
      <p:ext uri="{BB962C8B-B14F-4D97-AF65-F5344CB8AC3E}">
        <p14:creationId xmlns:p14="http://schemas.microsoft.com/office/powerpoint/2010/main" val="16976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1000" fill="hold"/>
                                        <p:tgtEl>
                                          <p:spTgt spid="9218"/>
                                        </p:tgtEl>
                                        <p:attrNameLst>
                                          <p:attrName>ppt_x</p:attrName>
                                        </p:attrNameLst>
                                      </p:cBhvr>
                                      <p:tavLst>
                                        <p:tav tm="0">
                                          <p:val>
                                            <p:strVal val="#ppt_x"/>
                                          </p:val>
                                        </p:tav>
                                        <p:tav tm="100000">
                                          <p:val>
                                            <p:strVal val="#ppt_x"/>
                                          </p:val>
                                        </p:tav>
                                      </p:tavLst>
                                    </p:anim>
                                    <p:anim calcmode="lin" valueType="num">
                                      <p:cBhvr additive="base">
                                        <p:cTn id="8" dur="1000" fill="hold"/>
                                        <p:tgtEl>
                                          <p:spTgt spid="92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anim calcmode="lin" valueType="num">
                                      <p:cBhvr additive="base">
                                        <p:cTn id="11" dur="1000" fill="hold"/>
                                        <p:tgtEl>
                                          <p:spTgt spid="9222"/>
                                        </p:tgtEl>
                                        <p:attrNameLst>
                                          <p:attrName>ppt_x</p:attrName>
                                        </p:attrNameLst>
                                      </p:cBhvr>
                                      <p:tavLst>
                                        <p:tav tm="0">
                                          <p:val>
                                            <p:strVal val="#ppt_x"/>
                                          </p:val>
                                        </p:tav>
                                        <p:tav tm="100000">
                                          <p:val>
                                            <p:strVal val="#ppt_x"/>
                                          </p:val>
                                        </p:tav>
                                      </p:tavLst>
                                    </p:anim>
                                    <p:anim calcmode="lin" valueType="num">
                                      <p:cBhvr additive="base">
                                        <p:cTn id="12" dur="1000" fill="hold"/>
                                        <p:tgtEl>
                                          <p:spTgt spid="92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28"/>
                                        </p:tgtEl>
                                        <p:attrNameLst>
                                          <p:attrName>style.visibility</p:attrName>
                                        </p:attrNameLst>
                                      </p:cBhvr>
                                      <p:to>
                                        <p:strVal val="visible"/>
                                      </p:to>
                                    </p:set>
                                    <p:anim calcmode="lin" valueType="num">
                                      <p:cBhvr additive="base">
                                        <p:cTn id="15" dur="1000" fill="hold"/>
                                        <p:tgtEl>
                                          <p:spTgt spid="9228"/>
                                        </p:tgtEl>
                                        <p:attrNameLst>
                                          <p:attrName>ppt_x</p:attrName>
                                        </p:attrNameLst>
                                      </p:cBhvr>
                                      <p:tavLst>
                                        <p:tav tm="0">
                                          <p:val>
                                            <p:strVal val="#ppt_x"/>
                                          </p:val>
                                        </p:tav>
                                        <p:tav tm="100000">
                                          <p:val>
                                            <p:strVal val="#ppt_x"/>
                                          </p:val>
                                        </p:tav>
                                      </p:tavLst>
                                    </p:anim>
                                    <p:anim calcmode="lin" valueType="num">
                                      <p:cBhvr additive="base">
                                        <p:cTn id="16" dur="1000" fill="hold"/>
                                        <p:tgtEl>
                                          <p:spTgt spid="92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32"/>
                                        </p:tgtEl>
                                        <p:attrNameLst>
                                          <p:attrName>style.visibility</p:attrName>
                                        </p:attrNameLst>
                                      </p:cBhvr>
                                      <p:to>
                                        <p:strVal val="visible"/>
                                      </p:to>
                                    </p:set>
                                    <p:anim calcmode="lin" valueType="num">
                                      <p:cBhvr additive="base">
                                        <p:cTn id="19" dur="1000" fill="hold"/>
                                        <p:tgtEl>
                                          <p:spTgt spid="9232"/>
                                        </p:tgtEl>
                                        <p:attrNameLst>
                                          <p:attrName>ppt_x</p:attrName>
                                        </p:attrNameLst>
                                      </p:cBhvr>
                                      <p:tavLst>
                                        <p:tav tm="0">
                                          <p:val>
                                            <p:strVal val="#ppt_x"/>
                                          </p:val>
                                        </p:tav>
                                        <p:tav tm="100000">
                                          <p:val>
                                            <p:strVal val="#ppt_x"/>
                                          </p:val>
                                        </p:tav>
                                      </p:tavLst>
                                    </p:anim>
                                    <p:anim calcmode="lin" valueType="num">
                                      <p:cBhvr additive="base">
                                        <p:cTn id="20" dur="1000" fill="hold"/>
                                        <p:tgtEl>
                                          <p:spTgt spid="92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4"/>
                                        </p:tgtEl>
                                        <p:attrNameLst>
                                          <p:attrName>style.visibility</p:attrName>
                                        </p:attrNameLst>
                                      </p:cBhvr>
                                      <p:to>
                                        <p:strVal val="visible"/>
                                      </p:to>
                                    </p:set>
                                    <p:anim calcmode="lin" valueType="num">
                                      <p:cBhvr additive="base">
                                        <p:cTn id="23" dur="1000" fill="hold"/>
                                        <p:tgtEl>
                                          <p:spTgt spid="9224"/>
                                        </p:tgtEl>
                                        <p:attrNameLst>
                                          <p:attrName>ppt_x</p:attrName>
                                        </p:attrNameLst>
                                      </p:cBhvr>
                                      <p:tavLst>
                                        <p:tav tm="0">
                                          <p:val>
                                            <p:strVal val="#ppt_x"/>
                                          </p:val>
                                        </p:tav>
                                        <p:tav tm="100000">
                                          <p:val>
                                            <p:strVal val="#ppt_x"/>
                                          </p:val>
                                        </p:tav>
                                      </p:tavLst>
                                    </p:anim>
                                    <p:anim calcmode="lin" valueType="num">
                                      <p:cBhvr additive="base">
                                        <p:cTn id="24" dur="1000" fill="hold"/>
                                        <p:tgtEl>
                                          <p:spTgt spid="92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26"/>
                                        </p:tgtEl>
                                        <p:attrNameLst>
                                          <p:attrName>style.visibility</p:attrName>
                                        </p:attrNameLst>
                                      </p:cBhvr>
                                      <p:to>
                                        <p:strVal val="visible"/>
                                      </p:to>
                                    </p:set>
                                    <p:anim calcmode="lin" valueType="num">
                                      <p:cBhvr additive="base">
                                        <p:cTn id="27" dur="1000" fill="hold"/>
                                        <p:tgtEl>
                                          <p:spTgt spid="9226"/>
                                        </p:tgtEl>
                                        <p:attrNameLst>
                                          <p:attrName>ppt_x</p:attrName>
                                        </p:attrNameLst>
                                      </p:cBhvr>
                                      <p:tavLst>
                                        <p:tav tm="0">
                                          <p:val>
                                            <p:strVal val="#ppt_x"/>
                                          </p:val>
                                        </p:tav>
                                        <p:tav tm="100000">
                                          <p:val>
                                            <p:strVal val="#ppt_x"/>
                                          </p:val>
                                        </p:tav>
                                      </p:tavLst>
                                    </p:anim>
                                    <p:anim calcmode="lin" valueType="num">
                                      <p:cBhvr additive="base">
                                        <p:cTn id="28" dur="1000" fill="hold"/>
                                        <p:tgtEl>
                                          <p:spTgt spid="9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15</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a:t>Networks</a:t>
            </a:r>
            <a:endParaRPr lang="en-US" dirty="0"/>
          </a:p>
        </p:txBody>
      </p:sp>
      <p:sp>
        <p:nvSpPr>
          <p:cNvPr id="9" name="Rectangle 8">
            <a:extLst>
              <a:ext uri="{FF2B5EF4-FFF2-40B4-BE49-F238E27FC236}">
                <a16:creationId xmlns:a16="http://schemas.microsoft.com/office/drawing/2014/main" id="{E433F3DF-211A-4519-A3CE-8A3BD00CE39A}"/>
              </a:ext>
            </a:extLst>
          </p:cNvPr>
          <p:cNvSpPr/>
          <p:nvPr/>
        </p:nvSpPr>
        <p:spPr>
          <a:xfrm>
            <a:off x="3026354" y="1845636"/>
            <a:ext cx="5627449" cy="646331"/>
          </a:xfrm>
          <a:prstGeom prst="rect">
            <a:avLst/>
          </a:prstGeom>
        </p:spPr>
        <p:txBody>
          <a:bodyPr wrap="square">
            <a:spAutoFit/>
          </a:bodyPr>
          <a:lstStyle/>
          <a:p>
            <a:pPr algn="just"/>
            <a:r>
              <a:rPr lang="en-US" dirty="0"/>
              <a:t>The Internet of Things (IoT) is every were… even in remote locations or with constant environmental changes.</a:t>
            </a:r>
          </a:p>
        </p:txBody>
      </p:sp>
      <p:pic>
        <p:nvPicPr>
          <p:cNvPr id="11266" name="Picture 2" descr="Resultado de imagem para bluetooth 5">
            <a:extLst>
              <a:ext uri="{FF2B5EF4-FFF2-40B4-BE49-F238E27FC236}">
                <a16:creationId xmlns:a16="http://schemas.microsoft.com/office/drawing/2014/main" id="{D6C49FD1-4E04-4F7D-9C0F-09FCB2C20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55" y="3057045"/>
            <a:ext cx="230934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m para wifi">
            <a:extLst>
              <a:ext uri="{FF2B5EF4-FFF2-40B4-BE49-F238E27FC236}">
                <a16:creationId xmlns:a16="http://schemas.microsoft.com/office/drawing/2014/main" id="{7B1FAECA-33B6-4648-B09F-20AA6DD9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55" y="2551262"/>
            <a:ext cx="1000709" cy="74684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m para zigbee">
            <a:extLst>
              <a:ext uri="{FF2B5EF4-FFF2-40B4-BE49-F238E27FC236}">
                <a16:creationId xmlns:a16="http://schemas.microsoft.com/office/drawing/2014/main" id="{EA557107-6630-404A-AEDA-A8B69A00E3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7" b="33641"/>
          <a:stretch/>
        </p:blipFill>
        <p:spPr bwMode="auto">
          <a:xfrm>
            <a:off x="138532" y="4158677"/>
            <a:ext cx="3074988" cy="72500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m para lora">
            <a:extLst>
              <a:ext uri="{FF2B5EF4-FFF2-40B4-BE49-F238E27FC236}">
                <a16:creationId xmlns:a16="http://schemas.microsoft.com/office/drawing/2014/main" id="{D547016C-723E-413B-BB7B-333383970C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45" t="24828" r="21583" b="26985"/>
          <a:stretch/>
        </p:blipFill>
        <p:spPr bwMode="auto">
          <a:xfrm>
            <a:off x="2377511" y="5645900"/>
            <a:ext cx="1297686" cy="67883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Resultado de imagem para sigfox">
            <a:extLst>
              <a:ext uri="{FF2B5EF4-FFF2-40B4-BE49-F238E27FC236}">
                <a16:creationId xmlns:a16="http://schemas.microsoft.com/office/drawing/2014/main" id="{3B282B87-CDB3-4A6A-AB66-953E941E9A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401" t="18834" r="13749" b="15497"/>
          <a:stretch/>
        </p:blipFill>
        <p:spPr bwMode="auto">
          <a:xfrm>
            <a:off x="2297572" y="4910471"/>
            <a:ext cx="1457564" cy="51371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Resultado de imagem para nb-iot">
            <a:extLst>
              <a:ext uri="{FF2B5EF4-FFF2-40B4-BE49-F238E27FC236}">
                <a16:creationId xmlns:a16="http://schemas.microsoft.com/office/drawing/2014/main" id="{03314D4F-ACDD-440F-A334-B2374D1E95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698" y="5137323"/>
            <a:ext cx="1941307" cy="145530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IoT Standards and Protocols">
            <a:extLst>
              <a:ext uri="{FF2B5EF4-FFF2-40B4-BE49-F238E27FC236}">
                <a16:creationId xmlns:a16="http://schemas.microsoft.com/office/drawing/2014/main" id="{E0F1202A-2997-41E0-A929-BF954AED65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324" b="27545"/>
          <a:stretch/>
        </p:blipFill>
        <p:spPr bwMode="auto">
          <a:xfrm>
            <a:off x="3755137" y="2630529"/>
            <a:ext cx="5313908" cy="409094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title">
            <a:extLst>
              <a:ext uri="{FF2B5EF4-FFF2-40B4-BE49-F238E27FC236}">
                <a16:creationId xmlns:a16="http://schemas.microsoft.com/office/drawing/2014/main" id="{E29A620F-CAF9-4ECB-BC32-D9DD86D36A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4168" y="2418191"/>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animEffect transition="in" filter="fade">
                                      <p:cBhvr>
                                        <p:cTn id="7" dur="1000"/>
                                        <p:tgtEl>
                                          <p:spTgt spid="11280"/>
                                        </p:tgtEl>
                                      </p:cBhvr>
                                    </p:animEffect>
                                    <p:anim calcmode="lin" valueType="num">
                                      <p:cBhvr>
                                        <p:cTn id="8" dur="1000" fill="hold"/>
                                        <p:tgtEl>
                                          <p:spTgt spid="11280"/>
                                        </p:tgtEl>
                                        <p:attrNameLst>
                                          <p:attrName>ppt_x</p:attrName>
                                        </p:attrNameLst>
                                      </p:cBhvr>
                                      <p:tavLst>
                                        <p:tav tm="0">
                                          <p:val>
                                            <p:strVal val="#ppt_x"/>
                                          </p:val>
                                        </p:tav>
                                        <p:tav tm="100000">
                                          <p:val>
                                            <p:strVal val="#ppt_x"/>
                                          </p:val>
                                        </p:tav>
                                      </p:tavLst>
                                    </p:anim>
                                    <p:anim calcmode="lin" valueType="num">
                                      <p:cBhvr>
                                        <p:cTn id="9" dur="1000" fill="hold"/>
                                        <p:tgtEl>
                                          <p:spTgt spid="1128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fade">
                                      <p:cBhvr>
                                        <p:cTn id="12" dur="1000"/>
                                        <p:tgtEl>
                                          <p:spTgt spid="11268"/>
                                        </p:tgtEl>
                                      </p:cBhvr>
                                    </p:animEffect>
                                    <p:anim calcmode="lin" valueType="num">
                                      <p:cBhvr>
                                        <p:cTn id="13" dur="1000" fill="hold"/>
                                        <p:tgtEl>
                                          <p:spTgt spid="11268"/>
                                        </p:tgtEl>
                                        <p:attrNameLst>
                                          <p:attrName>ppt_x</p:attrName>
                                        </p:attrNameLst>
                                      </p:cBhvr>
                                      <p:tavLst>
                                        <p:tav tm="0">
                                          <p:val>
                                            <p:strVal val="#ppt_x"/>
                                          </p:val>
                                        </p:tav>
                                        <p:tav tm="100000">
                                          <p:val>
                                            <p:strVal val="#ppt_x"/>
                                          </p:val>
                                        </p:tav>
                                      </p:tavLst>
                                    </p:anim>
                                    <p:anim calcmode="lin" valueType="num">
                                      <p:cBhvr>
                                        <p:cTn id="14" dur="1000" fill="hold"/>
                                        <p:tgtEl>
                                          <p:spTgt spid="1126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1000"/>
                                        <p:tgtEl>
                                          <p:spTgt spid="11266"/>
                                        </p:tgtEl>
                                      </p:cBhvr>
                                    </p:animEffect>
                                    <p:anim calcmode="lin" valueType="num">
                                      <p:cBhvr>
                                        <p:cTn id="18" dur="1000" fill="hold"/>
                                        <p:tgtEl>
                                          <p:spTgt spid="11266"/>
                                        </p:tgtEl>
                                        <p:attrNameLst>
                                          <p:attrName>ppt_x</p:attrName>
                                        </p:attrNameLst>
                                      </p:cBhvr>
                                      <p:tavLst>
                                        <p:tav tm="0">
                                          <p:val>
                                            <p:strVal val="#ppt_x"/>
                                          </p:val>
                                        </p:tav>
                                        <p:tav tm="100000">
                                          <p:val>
                                            <p:strVal val="#ppt_x"/>
                                          </p:val>
                                        </p:tav>
                                      </p:tavLst>
                                    </p:anim>
                                    <p:anim calcmode="lin" valueType="num">
                                      <p:cBhvr>
                                        <p:cTn id="19" dur="1000" fill="hold"/>
                                        <p:tgtEl>
                                          <p:spTgt spid="112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fade">
                                      <p:cBhvr>
                                        <p:cTn id="22" dur="1000"/>
                                        <p:tgtEl>
                                          <p:spTgt spid="11270"/>
                                        </p:tgtEl>
                                      </p:cBhvr>
                                    </p:animEffect>
                                    <p:anim calcmode="lin" valueType="num">
                                      <p:cBhvr>
                                        <p:cTn id="23" dur="1000" fill="hold"/>
                                        <p:tgtEl>
                                          <p:spTgt spid="11270"/>
                                        </p:tgtEl>
                                        <p:attrNameLst>
                                          <p:attrName>ppt_x</p:attrName>
                                        </p:attrNameLst>
                                      </p:cBhvr>
                                      <p:tavLst>
                                        <p:tav tm="0">
                                          <p:val>
                                            <p:strVal val="#ppt_x"/>
                                          </p:val>
                                        </p:tav>
                                        <p:tav tm="100000">
                                          <p:val>
                                            <p:strVal val="#ppt_x"/>
                                          </p:val>
                                        </p:tav>
                                      </p:tavLst>
                                    </p:anim>
                                    <p:anim calcmode="lin" valueType="num">
                                      <p:cBhvr>
                                        <p:cTn id="24" dur="1000" fill="hold"/>
                                        <p:tgtEl>
                                          <p:spTgt spid="1127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276"/>
                                        </p:tgtEl>
                                        <p:attrNameLst>
                                          <p:attrName>style.visibility</p:attrName>
                                        </p:attrNameLst>
                                      </p:cBhvr>
                                      <p:to>
                                        <p:strVal val="visible"/>
                                      </p:to>
                                    </p:set>
                                    <p:animEffect transition="in" filter="fade">
                                      <p:cBhvr>
                                        <p:cTn id="27" dur="1000"/>
                                        <p:tgtEl>
                                          <p:spTgt spid="11276"/>
                                        </p:tgtEl>
                                      </p:cBhvr>
                                    </p:animEffect>
                                    <p:anim calcmode="lin" valueType="num">
                                      <p:cBhvr>
                                        <p:cTn id="28" dur="1000" fill="hold"/>
                                        <p:tgtEl>
                                          <p:spTgt spid="11276"/>
                                        </p:tgtEl>
                                        <p:attrNameLst>
                                          <p:attrName>ppt_x</p:attrName>
                                        </p:attrNameLst>
                                      </p:cBhvr>
                                      <p:tavLst>
                                        <p:tav tm="0">
                                          <p:val>
                                            <p:strVal val="#ppt_x"/>
                                          </p:val>
                                        </p:tav>
                                        <p:tav tm="100000">
                                          <p:val>
                                            <p:strVal val="#ppt_x"/>
                                          </p:val>
                                        </p:tav>
                                      </p:tavLst>
                                    </p:anim>
                                    <p:anim calcmode="lin" valueType="num">
                                      <p:cBhvr>
                                        <p:cTn id="29" dur="1000" fill="hold"/>
                                        <p:tgtEl>
                                          <p:spTgt spid="1127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274"/>
                                        </p:tgtEl>
                                        <p:attrNameLst>
                                          <p:attrName>style.visibility</p:attrName>
                                        </p:attrNameLst>
                                      </p:cBhvr>
                                      <p:to>
                                        <p:strVal val="visible"/>
                                      </p:to>
                                    </p:set>
                                    <p:animEffect transition="in" filter="fade">
                                      <p:cBhvr>
                                        <p:cTn id="32" dur="1000"/>
                                        <p:tgtEl>
                                          <p:spTgt spid="11274"/>
                                        </p:tgtEl>
                                      </p:cBhvr>
                                    </p:animEffect>
                                    <p:anim calcmode="lin" valueType="num">
                                      <p:cBhvr>
                                        <p:cTn id="33" dur="1000" fill="hold"/>
                                        <p:tgtEl>
                                          <p:spTgt spid="11274"/>
                                        </p:tgtEl>
                                        <p:attrNameLst>
                                          <p:attrName>ppt_x</p:attrName>
                                        </p:attrNameLst>
                                      </p:cBhvr>
                                      <p:tavLst>
                                        <p:tav tm="0">
                                          <p:val>
                                            <p:strVal val="#ppt_x"/>
                                          </p:val>
                                        </p:tav>
                                        <p:tav tm="100000">
                                          <p:val>
                                            <p:strVal val="#ppt_x"/>
                                          </p:val>
                                        </p:tav>
                                      </p:tavLst>
                                    </p:anim>
                                    <p:anim calcmode="lin" valueType="num">
                                      <p:cBhvr>
                                        <p:cTn id="34" dur="1000" fill="hold"/>
                                        <p:tgtEl>
                                          <p:spTgt spid="1127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272"/>
                                        </p:tgtEl>
                                        <p:attrNameLst>
                                          <p:attrName>style.visibility</p:attrName>
                                        </p:attrNameLst>
                                      </p:cBhvr>
                                      <p:to>
                                        <p:strVal val="visible"/>
                                      </p:to>
                                    </p:set>
                                    <p:animEffect transition="in" filter="fade">
                                      <p:cBhvr>
                                        <p:cTn id="37" dur="1000"/>
                                        <p:tgtEl>
                                          <p:spTgt spid="11272"/>
                                        </p:tgtEl>
                                      </p:cBhvr>
                                    </p:animEffect>
                                    <p:anim calcmode="lin" valueType="num">
                                      <p:cBhvr>
                                        <p:cTn id="38" dur="1000" fill="hold"/>
                                        <p:tgtEl>
                                          <p:spTgt spid="11272"/>
                                        </p:tgtEl>
                                        <p:attrNameLst>
                                          <p:attrName>ppt_x</p:attrName>
                                        </p:attrNameLst>
                                      </p:cBhvr>
                                      <p:tavLst>
                                        <p:tav tm="0">
                                          <p:val>
                                            <p:strVal val="#ppt_x"/>
                                          </p:val>
                                        </p:tav>
                                        <p:tav tm="100000">
                                          <p:val>
                                            <p:strVal val="#ppt_x"/>
                                          </p:val>
                                        </p:tav>
                                      </p:tavLst>
                                    </p:anim>
                                    <p:anim calcmode="lin" valueType="num">
                                      <p:cBhvr>
                                        <p:cTn id="39" dur="1000" fill="hold"/>
                                        <p:tgtEl>
                                          <p:spTgt spid="1127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278"/>
                                        </p:tgtEl>
                                        <p:attrNameLst>
                                          <p:attrName>style.visibility</p:attrName>
                                        </p:attrNameLst>
                                      </p:cBhvr>
                                      <p:to>
                                        <p:strVal val="visible"/>
                                      </p:to>
                                    </p:set>
                                    <p:animEffect transition="in" filter="fade">
                                      <p:cBhvr>
                                        <p:cTn id="44" dur="500"/>
                                        <p:tgtEl>
                                          <p:spTgt spid="11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16</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Protocols</a:t>
            </a:r>
            <a:endParaRPr lang="en-US" dirty="0"/>
          </a:p>
        </p:txBody>
      </p:sp>
      <p:sp>
        <p:nvSpPr>
          <p:cNvPr id="13" name="Rectangle 12">
            <a:extLst>
              <a:ext uri="{FF2B5EF4-FFF2-40B4-BE49-F238E27FC236}">
                <a16:creationId xmlns:a16="http://schemas.microsoft.com/office/drawing/2014/main" id="{27E6ECA6-1CD5-4963-9D8C-4B678C9BABBD}"/>
              </a:ext>
            </a:extLst>
          </p:cNvPr>
          <p:cNvSpPr/>
          <p:nvPr/>
        </p:nvSpPr>
        <p:spPr>
          <a:xfrm>
            <a:off x="3501159" y="2098179"/>
            <a:ext cx="5242560" cy="1200329"/>
          </a:xfrm>
          <a:prstGeom prst="rect">
            <a:avLst/>
          </a:prstGeom>
        </p:spPr>
        <p:txBody>
          <a:bodyPr wrap="square">
            <a:spAutoFit/>
          </a:bodyPr>
          <a:lstStyle/>
          <a:p>
            <a:pPr algn="just"/>
            <a:r>
              <a:rPr lang="en-US" dirty="0"/>
              <a:t>Internet of Things (IoT) devices generate data in a multiplicity of forms and speeds, from real-time to daily data, with or without compression. End devices have limited resources.</a:t>
            </a:r>
          </a:p>
        </p:txBody>
      </p:sp>
      <p:pic>
        <p:nvPicPr>
          <p:cNvPr id="12290" name="Picture 2" descr="Resultado de imagem para mqtt logo">
            <a:extLst>
              <a:ext uri="{FF2B5EF4-FFF2-40B4-BE49-F238E27FC236}">
                <a16:creationId xmlns:a16="http://schemas.microsoft.com/office/drawing/2014/main" id="{7E1446C2-9290-4F14-B2B4-18066A319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401584"/>
            <a:ext cx="1828800" cy="10274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m para CoAP logo">
            <a:extLst>
              <a:ext uri="{FF2B5EF4-FFF2-40B4-BE49-F238E27FC236}">
                <a16:creationId xmlns:a16="http://schemas.microsoft.com/office/drawing/2014/main" id="{3286A311-456B-4C5C-B763-ED8F384AF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52" y="3272162"/>
            <a:ext cx="1447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m para AMQP">
            <a:extLst>
              <a:ext uri="{FF2B5EF4-FFF2-40B4-BE49-F238E27FC236}">
                <a16:creationId xmlns:a16="http://schemas.microsoft.com/office/drawing/2014/main" id="{59FEA4D4-7E05-4087-9D61-C826AD6A0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859904"/>
            <a:ext cx="2013472" cy="10067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BB5D80-E7D0-48D2-876F-AB2418E8A142}"/>
              </a:ext>
            </a:extLst>
          </p:cNvPr>
          <p:cNvSpPr/>
          <p:nvPr/>
        </p:nvSpPr>
        <p:spPr>
          <a:xfrm>
            <a:off x="530352" y="4800044"/>
            <a:ext cx="2729913" cy="584775"/>
          </a:xfrm>
          <a:prstGeom prst="rect">
            <a:avLst/>
          </a:prstGeom>
        </p:spPr>
        <p:txBody>
          <a:bodyPr wrap="square">
            <a:spAutoFit/>
          </a:bodyPr>
          <a:lstStyle/>
          <a:p>
            <a:r>
              <a:rPr lang="en-US" sz="3200" b="1" dirty="0">
                <a:solidFill>
                  <a:srgbClr val="6A6A6A"/>
                </a:solidFill>
                <a:latin typeface="arial" panose="020B0604020202020204" pitchFamily="34" charset="0"/>
              </a:rPr>
              <a:t>WebSocket</a:t>
            </a:r>
            <a:r>
              <a:rPr lang="en-US" sz="3200" b="1" dirty="0">
                <a:solidFill>
                  <a:srgbClr val="545454"/>
                </a:solidFill>
                <a:latin typeface="arial" panose="020B0604020202020204" pitchFamily="34" charset="0"/>
              </a:rPr>
              <a:t> </a:t>
            </a:r>
            <a:endParaRPr lang="en-US" sz="3200" b="1" dirty="0"/>
          </a:p>
        </p:txBody>
      </p:sp>
      <p:pic>
        <p:nvPicPr>
          <p:cNvPr id="12296" name="Picture 8" descr="Resultado de imagem para RESTful API">
            <a:extLst>
              <a:ext uri="{FF2B5EF4-FFF2-40B4-BE49-F238E27FC236}">
                <a16:creationId xmlns:a16="http://schemas.microsoft.com/office/drawing/2014/main" id="{FD45B1B3-F8A8-4004-A179-C314DFD474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781" b="42125"/>
          <a:stretch/>
        </p:blipFill>
        <p:spPr bwMode="auto">
          <a:xfrm>
            <a:off x="530352" y="5521113"/>
            <a:ext cx="2584704" cy="420938"/>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esultado de imagem para mqtt">
            <a:extLst>
              <a:ext uri="{FF2B5EF4-FFF2-40B4-BE49-F238E27FC236}">
                <a16:creationId xmlns:a16="http://schemas.microsoft.com/office/drawing/2014/main" id="{D79306EA-84B0-44A7-B3BB-B8E0AE262A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1159" y="3262734"/>
            <a:ext cx="5289619" cy="311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22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1000" fill="hold"/>
                                        <p:tgtEl>
                                          <p:spTgt spid="12290"/>
                                        </p:tgtEl>
                                        <p:attrNameLst>
                                          <p:attrName>ppt_x</p:attrName>
                                        </p:attrNameLst>
                                      </p:cBhvr>
                                      <p:tavLst>
                                        <p:tav tm="0">
                                          <p:val>
                                            <p:strVal val="#ppt_x"/>
                                          </p:val>
                                        </p:tav>
                                        <p:tav tm="100000">
                                          <p:val>
                                            <p:strVal val="#ppt_x"/>
                                          </p:val>
                                        </p:tav>
                                      </p:tavLst>
                                    </p:anim>
                                    <p:anim calcmode="lin" valueType="num">
                                      <p:cBhvr additive="base">
                                        <p:cTn id="8" dur="1000" fill="hold"/>
                                        <p:tgtEl>
                                          <p:spTgt spid="1229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2"/>
                                        </p:tgtEl>
                                        <p:attrNameLst>
                                          <p:attrName>style.visibility</p:attrName>
                                        </p:attrNameLst>
                                      </p:cBhvr>
                                      <p:to>
                                        <p:strVal val="visible"/>
                                      </p:to>
                                    </p:set>
                                    <p:anim calcmode="lin" valueType="num">
                                      <p:cBhvr additive="base">
                                        <p:cTn id="11" dur="1000" fill="hold"/>
                                        <p:tgtEl>
                                          <p:spTgt spid="12292"/>
                                        </p:tgtEl>
                                        <p:attrNameLst>
                                          <p:attrName>ppt_x</p:attrName>
                                        </p:attrNameLst>
                                      </p:cBhvr>
                                      <p:tavLst>
                                        <p:tav tm="0">
                                          <p:val>
                                            <p:strVal val="#ppt_x"/>
                                          </p:val>
                                        </p:tav>
                                        <p:tav tm="100000">
                                          <p:val>
                                            <p:strVal val="#ppt_x"/>
                                          </p:val>
                                        </p:tav>
                                      </p:tavLst>
                                    </p:anim>
                                    <p:anim calcmode="lin" valueType="num">
                                      <p:cBhvr additive="base">
                                        <p:cTn id="12" dur="1000" fill="hold"/>
                                        <p:tgtEl>
                                          <p:spTgt spid="1229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94"/>
                                        </p:tgtEl>
                                        <p:attrNameLst>
                                          <p:attrName>style.visibility</p:attrName>
                                        </p:attrNameLst>
                                      </p:cBhvr>
                                      <p:to>
                                        <p:strVal val="visible"/>
                                      </p:to>
                                    </p:set>
                                    <p:anim calcmode="lin" valueType="num">
                                      <p:cBhvr additive="base">
                                        <p:cTn id="15" dur="1000" fill="hold"/>
                                        <p:tgtEl>
                                          <p:spTgt spid="12294"/>
                                        </p:tgtEl>
                                        <p:attrNameLst>
                                          <p:attrName>ppt_x</p:attrName>
                                        </p:attrNameLst>
                                      </p:cBhvr>
                                      <p:tavLst>
                                        <p:tav tm="0">
                                          <p:val>
                                            <p:strVal val="#ppt_x"/>
                                          </p:val>
                                        </p:tav>
                                        <p:tav tm="100000">
                                          <p:val>
                                            <p:strVal val="#ppt_x"/>
                                          </p:val>
                                        </p:tav>
                                      </p:tavLst>
                                    </p:anim>
                                    <p:anim calcmode="lin" valueType="num">
                                      <p:cBhvr additive="base">
                                        <p:cTn id="16" dur="1000" fill="hold"/>
                                        <p:tgtEl>
                                          <p:spTgt spid="122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296"/>
                                        </p:tgtEl>
                                        <p:attrNameLst>
                                          <p:attrName>style.visibility</p:attrName>
                                        </p:attrNameLst>
                                      </p:cBhvr>
                                      <p:to>
                                        <p:strVal val="visible"/>
                                      </p:to>
                                    </p:set>
                                    <p:anim calcmode="lin" valueType="num">
                                      <p:cBhvr additive="base">
                                        <p:cTn id="23" dur="1000" fill="hold"/>
                                        <p:tgtEl>
                                          <p:spTgt spid="12296"/>
                                        </p:tgtEl>
                                        <p:attrNameLst>
                                          <p:attrName>ppt_x</p:attrName>
                                        </p:attrNameLst>
                                      </p:cBhvr>
                                      <p:tavLst>
                                        <p:tav tm="0">
                                          <p:val>
                                            <p:strVal val="#ppt_x"/>
                                          </p:val>
                                        </p:tav>
                                        <p:tav tm="100000">
                                          <p:val>
                                            <p:strVal val="#ppt_x"/>
                                          </p:val>
                                        </p:tav>
                                      </p:tavLst>
                                    </p:anim>
                                    <p:anim calcmode="lin" valueType="num">
                                      <p:cBhvr additive="base">
                                        <p:cTn id="24" dur="1000" fill="hold"/>
                                        <p:tgtEl>
                                          <p:spTgt spid="12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17</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Visualization</a:t>
            </a:r>
            <a:endParaRPr lang="en-US" dirty="0"/>
          </a:p>
        </p:txBody>
      </p:sp>
      <p:sp>
        <p:nvSpPr>
          <p:cNvPr id="13" name="Rectangle 12">
            <a:extLst>
              <a:ext uri="{FF2B5EF4-FFF2-40B4-BE49-F238E27FC236}">
                <a16:creationId xmlns:a16="http://schemas.microsoft.com/office/drawing/2014/main" id="{27E6ECA6-1CD5-4963-9D8C-4B678C9BABBD}"/>
              </a:ext>
            </a:extLst>
          </p:cNvPr>
          <p:cNvSpPr/>
          <p:nvPr/>
        </p:nvSpPr>
        <p:spPr>
          <a:xfrm>
            <a:off x="3501159" y="2098179"/>
            <a:ext cx="5242560" cy="923330"/>
          </a:xfrm>
          <a:prstGeom prst="rect">
            <a:avLst/>
          </a:prstGeom>
        </p:spPr>
        <p:txBody>
          <a:bodyPr wrap="square">
            <a:spAutoFit/>
          </a:bodyPr>
          <a:lstStyle/>
          <a:p>
            <a:pPr algn="just"/>
            <a:r>
              <a:rPr lang="en-US" dirty="0"/>
              <a:t>Visualization is essential for Internet of Things (IoT) to understand patterns or events in time-series. Human readable data.</a:t>
            </a:r>
          </a:p>
        </p:txBody>
      </p:sp>
      <p:pic>
        <p:nvPicPr>
          <p:cNvPr id="13314" name="Picture 2" descr="Resultado de imagem para grafana logo">
            <a:extLst>
              <a:ext uri="{FF2B5EF4-FFF2-40B4-BE49-F238E27FC236}">
                <a16:creationId xmlns:a16="http://schemas.microsoft.com/office/drawing/2014/main" id="{39E36446-3536-4C23-917E-7125D93DC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86125"/>
            <a:ext cx="2356788" cy="57160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sultado de imagem para kibana logo">
            <a:extLst>
              <a:ext uri="{FF2B5EF4-FFF2-40B4-BE49-F238E27FC236}">
                <a16:creationId xmlns:a16="http://schemas.microsoft.com/office/drawing/2014/main" id="{1D74AEC1-021B-4DC4-A480-AAC8198BB4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01" b="30901"/>
          <a:stretch/>
        </p:blipFill>
        <p:spPr bwMode="auto">
          <a:xfrm>
            <a:off x="427482" y="3238180"/>
            <a:ext cx="2133600" cy="81498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Resultado de imagem para node-red logo">
            <a:extLst>
              <a:ext uri="{FF2B5EF4-FFF2-40B4-BE49-F238E27FC236}">
                <a16:creationId xmlns:a16="http://schemas.microsoft.com/office/drawing/2014/main" id="{EEE835A2-2B06-4F69-869A-113CAB2C3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18" y="4014702"/>
            <a:ext cx="1187958" cy="6583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sultado de imagem para thingsBoard">
            <a:extLst>
              <a:ext uri="{FF2B5EF4-FFF2-40B4-BE49-F238E27FC236}">
                <a16:creationId xmlns:a16="http://schemas.microsoft.com/office/drawing/2014/main" id="{95802E09-B3F8-4160-A028-601F3B217C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814" b="33085"/>
          <a:stretch/>
        </p:blipFill>
        <p:spPr bwMode="auto">
          <a:xfrm>
            <a:off x="56464" y="5585716"/>
            <a:ext cx="3501159" cy="626827"/>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Resultado de imagem para thinger.io">
            <a:extLst>
              <a:ext uri="{FF2B5EF4-FFF2-40B4-BE49-F238E27FC236}">
                <a16:creationId xmlns:a16="http://schemas.microsoft.com/office/drawing/2014/main" id="{D43ECC71-A9F8-4BAC-A59A-2D8D926BD48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0255"/>
          <a:stretch/>
        </p:blipFill>
        <p:spPr bwMode="auto">
          <a:xfrm>
            <a:off x="552450" y="6249119"/>
            <a:ext cx="2133601" cy="464484"/>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Resultado de imagem para freeboard io logo">
            <a:extLst>
              <a:ext uri="{FF2B5EF4-FFF2-40B4-BE49-F238E27FC236}">
                <a16:creationId xmlns:a16="http://schemas.microsoft.com/office/drawing/2014/main" id="{D5B1E6AC-310D-4AE9-971C-70DDBC7C9D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18" y="4838396"/>
            <a:ext cx="1616202" cy="565671"/>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Resultado de imagem para grafana">
            <a:extLst>
              <a:ext uri="{FF2B5EF4-FFF2-40B4-BE49-F238E27FC236}">
                <a16:creationId xmlns:a16="http://schemas.microsoft.com/office/drawing/2014/main" id="{3146B7AC-AAB3-45AA-B703-7736C92F7A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6958" y="3157728"/>
            <a:ext cx="4279392" cy="2132267"/>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Resultado de imagem para node red mqtt">
            <a:extLst>
              <a:ext uri="{FF2B5EF4-FFF2-40B4-BE49-F238E27FC236}">
                <a16:creationId xmlns:a16="http://schemas.microsoft.com/office/drawing/2014/main" id="{29C4DA3E-E959-436E-A315-89100F9418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7173" y="4611884"/>
            <a:ext cx="4572003" cy="1714501"/>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Resultado de imagem para thinger.io">
            <a:extLst>
              <a:ext uri="{FF2B5EF4-FFF2-40B4-BE49-F238E27FC236}">
                <a16:creationId xmlns:a16="http://schemas.microsoft.com/office/drawing/2014/main" id="{34BD5EFC-71BB-4A19-87E7-F730BB825B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0867" y="3428999"/>
            <a:ext cx="3909508" cy="249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8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8"/>
                                        </p:tgtEl>
                                        <p:attrNameLst>
                                          <p:attrName>style.visibility</p:attrName>
                                        </p:attrNameLst>
                                      </p:cBhvr>
                                      <p:to>
                                        <p:strVal val="visible"/>
                                      </p:to>
                                    </p:set>
                                    <p:anim calcmode="lin" valueType="num">
                                      <p:cBhvr additive="base">
                                        <p:cTn id="11" dur="500" fill="hold"/>
                                        <p:tgtEl>
                                          <p:spTgt spid="13318"/>
                                        </p:tgtEl>
                                        <p:attrNameLst>
                                          <p:attrName>ppt_x</p:attrName>
                                        </p:attrNameLst>
                                      </p:cBhvr>
                                      <p:tavLst>
                                        <p:tav tm="0">
                                          <p:val>
                                            <p:strVal val="#ppt_x"/>
                                          </p:val>
                                        </p:tav>
                                        <p:tav tm="100000">
                                          <p:val>
                                            <p:strVal val="#ppt_x"/>
                                          </p:val>
                                        </p:tav>
                                      </p:tavLst>
                                    </p:anim>
                                    <p:anim calcmode="lin" valueType="num">
                                      <p:cBhvr additive="base">
                                        <p:cTn id="12" dur="500" fill="hold"/>
                                        <p:tgtEl>
                                          <p:spTgt spid="133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320"/>
                                        </p:tgtEl>
                                        <p:attrNameLst>
                                          <p:attrName>style.visibility</p:attrName>
                                        </p:attrNameLst>
                                      </p:cBhvr>
                                      <p:to>
                                        <p:strVal val="visible"/>
                                      </p:to>
                                    </p:set>
                                    <p:anim calcmode="lin" valueType="num">
                                      <p:cBhvr additive="base">
                                        <p:cTn id="15" dur="500" fill="hold"/>
                                        <p:tgtEl>
                                          <p:spTgt spid="13320"/>
                                        </p:tgtEl>
                                        <p:attrNameLst>
                                          <p:attrName>ppt_x</p:attrName>
                                        </p:attrNameLst>
                                      </p:cBhvr>
                                      <p:tavLst>
                                        <p:tav tm="0">
                                          <p:val>
                                            <p:strVal val="#ppt_x"/>
                                          </p:val>
                                        </p:tav>
                                        <p:tav tm="100000">
                                          <p:val>
                                            <p:strVal val="#ppt_x"/>
                                          </p:val>
                                        </p:tav>
                                      </p:tavLst>
                                    </p:anim>
                                    <p:anim calcmode="lin" valueType="num">
                                      <p:cBhvr additive="base">
                                        <p:cTn id="16" dur="500" fill="hold"/>
                                        <p:tgtEl>
                                          <p:spTgt spid="133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324"/>
                                        </p:tgtEl>
                                        <p:attrNameLst>
                                          <p:attrName>style.visibility</p:attrName>
                                        </p:attrNameLst>
                                      </p:cBhvr>
                                      <p:to>
                                        <p:strVal val="visible"/>
                                      </p:to>
                                    </p:set>
                                    <p:anim calcmode="lin" valueType="num">
                                      <p:cBhvr additive="base">
                                        <p:cTn id="19" dur="500" fill="hold"/>
                                        <p:tgtEl>
                                          <p:spTgt spid="13324"/>
                                        </p:tgtEl>
                                        <p:attrNameLst>
                                          <p:attrName>ppt_x</p:attrName>
                                        </p:attrNameLst>
                                      </p:cBhvr>
                                      <p:tavLst>
                                        <p:tav tm="0">
                                          <p:val>
                                            <p:strVal val="#ppt_x"/>
                                          </p:val>
                                        </p:tav>
                                        <p:tav tm="100000">
                                          <p:val>
                                            <p:strVal val="#ppt_x"/>
                                          </p:val>
                                        </p:tav>
                                      </p:tavLst>
                                    </p:anim>
                                    <p:anim calcmode="lin" valueType="num">
                                      <p:cBhvr additive="base">
                                        <p:cTn id="20" dur="500" fill="hold"/>
                                        <p:tgtEl>
                                          <p:spTgt spid="133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322"/>
                                        </p:tgtEl>
                                        <p:attrNameLst>
                                          <p:attrName>style.visibility</p:attrName>
                                        </p:attrNameLst>
                                      </p:cBhvr>
                                      <p:to>
                                        <p:strVal val="visible"/>
                                      </p:to>
                                    </p:set>
                                    <p:anim calcmode="lin" valueType="num">
                                      <p:cBhvr additive="base">
                                        <p:cTn id="27" dur="500" fill="hold"/>
                                        <p:tgtEl>
                                          <p:spTgt spid="13322"/>
                                        </p:tgtEl>
                                        <p:attrNameLst>
                                          <p:attrName>ppt_x</p:attrName>
                                        </p:attrNameLst>
                                      </p:cBhvr>
                                      <p:tavLst>
                                        <p:tav tm="0">
                                          <p:val>
                                            <p:strVal val="#ppt_x"/>
                                          </p:val>
                                        </p:tav>
                                        <p:tav tm="100000">
                                          <p:val>
                                            <p:strVal val="#ppt_x"/>
                                          </p:val>
                                        </p:tav>
                                      </p:tavLst>
                                    </p:anim>
                                    <p:anim calcmode="lin" valueType="num">
                                      <p:cBhvr additive="base">
                                        <p:cTn id="28"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326"/>
                                        </p:tgtEl>
                                        <p:attrNameLst>
                                          <p:attrName>style.visibility</p:attrName>
                                        </p:attrNameLst>
                                      </p:cBhvr>
                                      <p:to>
                                        <p:strVal val="visible"/>
                                      </p:to>
                                    </p:set>
                                    <p:animEffect transition="in" filter="fade">
                                      <p:cBhvr>
                                        <p:cTn id="33" dur="500"/>
                                        <p:tgtEl>
                                          <p:spTgt spid="133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328"/>
                                        </p:tgtEl>
                                        <p:attrNameLst>
                                          <p:attrName>style.visibility</p:attrName>
                                        </p:attrNameLst>
                                      </p:cBhvr>
                                      <p:to>
                                        <p:strVal val="visible"/>
                                      </p:to>
                                    </p:set>
                                    <p:animEffect transition="in" filter="fade">
                                      <p:cBhvr>
                                        <p:cTn id="38" dur="500"/>
                                        <p:tgtEl>
                                          <p:spTgt spid="133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330"/>
                                        </p:tgtEl>
                                        <p:attrNameLst>
                                          <p:attrName>style.visibility</p:attrName>
                                        </p:attrNameLst>
                                      </p:cBhvr>
                                      <p:to>
                                        <p:strVal val="visible"/>
                                      </p:to>
                                    </p:set>
                                    <p:animEffect transition="in" filter="fade">
                                      <p:cBhvr>
                                        <p:cTn id="43" dur="500"/>
                                        <p:tgtEl>
                                          <p:spTgt spid="1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18</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a:t>Hardware</a:t>
            </a:r>
            <a:endParaRPr lang="en-US" dirty="0"/>
          </a:p>
        </p:txBody>
      </p:sp>
      <p:sp>
        <p:nvSpPr>
          <p:cNvPr id="13" name="Rectangle 12">
            <a:extLst>
              <a:ext uri="{FF2B5EF4-FFF2-40B4-BE49-F238E27FC236}">
                <a16:creationId xmlns:a16="http://schemas.microsoft.com/office/drawing/2014/main" id="{27E6ECA6-1CD5-4963-9D8C-4B678C9BABBD}"/>
              </a:ext>
            </a:extLst>
          </p:cNvPr>
          <p:cNvSpPr/>
          <p:nvPr/>
        </p:nvSpPr>
        <p:spPr>
          <a:xfrm>
            <a:off x="3501159" y="2098179"/>
            <a:ext cx="5242560" cy="1200329"/>
          </a:xfrm>
          <a:prstGeom prst="rect">
            <a:avLst/>
          </a:prstGeom>
        </p:spPr>
        <p:txBody>
          <a:bodyPr wrap="square">
            <a:spAutoFit/>
          </a:bodyPr>
          <a:lstStyle/>
          <a:p>
            <a:pPr algn="just"/>
            <a:r>
              <a:rPr lang="en-US" dirty="0"/>
              <a:t>Internet of Things (IoT) is only possible because computational power has increased in end devices, allowing the implementation of high level protocols in low cost systems.</a:t>
            </a:r>
          </a:p>
        </p:txBody>
      </p:sp>
      <p:pic>
        <p:nvPicPr>
          <p:cNvPr id="15362" name="Picture 2" descr="Resultado de imagem para libelium">
            <a:extLst>
              <a:ext uri="{FF2B5EF4-FFF2-40B4-BE49-F238E27FC236}">
                <a16:creationId xmlns:a16="http://schemas.microsoft.com/office/drawing/2014/main" id="{1223B5A0-5588-4A26-8FC1-45DC30C11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337377"/>
            <a:ext cx="1384995" cy="923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B7D264-5412-4E52-9BED-24D635C8F596}"/>
              </a:ext>
            </a:extLst>
          </p:cNvPr>
          <p:cNvPicPr>
            <a:picLocks noChangeAspect="1"/>
          </p:cNvPicPr>
          <p:nvPr/>
        </p:nvPicPr>
        <p:blipFill>
          <a:blip r:embed="rId3"/>
          <a:stretch>
            <a:fillRect/>
          </a:stretch>
        </p:blipFill>
        <p:spPr>
          <a:xfrm>
            <a:off x="628650" y="3260707"/>
            <a:ext cx="2428494" cy="656830"/>
          </a:xfrm>
          <a:prstGeom prst="rect">
            <a:avLst/>
          </a:prstGeom>
        </p:spPr>
      </p:pic>
      <p:pic>
        <p:nvPicPr>
          <p:cNvPr id="15364" name="Picture 4" descr="Resultado de imagem para arduino logo">
            <a:extLst>
              <a:ext uri="{FF2B5EF4-FFF2-40B4-BE49-F238E27FC236}">
                <a16:creationId xmlns:a16="http://schemas.microsoft.com/office/drawing/2014/main" id="{80DF98E6-D4D1-4E38-A4B2-F35CEA388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22" b="21254"/>
          <a:stretch/>
        </p:blipFill>
        <p:spPr bwMode="auto">
          <a:xfrm>
            <a:off x="628650" y="3995656"/>
            <a:ext cx="1118274" cy="65857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esultado de imagem para esp32 logo">
            <a:extLst>
              <a:ext uri="{FF2B5EF4-FFF2-40B4-BE49-F238E27FC236}">
                <a16:creationId xmlns:a16="http://schemas.microsoft.com/office/drawing/2014/main" id="{27A54EA4-05D3-458B-940D-2258C5BDD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4784896"/>
            <a:ext cx="1740599" cy="3937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sultado de imagem para raspberry pi logo">
            <a:extLst>
              <a:ext uri="{FF2B5EF4-FFF2-40B4-BE49-F238E27FC236}">
                <a16:creationId xmlns:a16="http://schemas.microsoft.com/office/drawing/2014/main" id="{ED9B3314-2B4B-44E0-B9E3-6A150EAC22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064" t="9523" r="23539" b="7682"/>
          <a:stretch/>
        </p:blipFill>
        <p:spPr bwMode="auto">
          <a:xfrm>
            <a:off x="2013645" y="4048205"/>
            <a:ext cx="1645920" cy="572844"/>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Resultado de imagem para xbee logo">
            <a:extLst>
              <a:ext uri="{FF2B5EF4-FFF2-40B4-BE49-F238E27FC236}">
                <a16:creationId xmlns:a16="http://schemas.microsoft.com/office/drawing/2014/main" id="{2F2645C1-E57E-4812-921C-617F2AF27A75}"/>
              </a:ext>
            </a:extLst>
          </p:cNvPr>
          <p:cNvPicPr>
            <a:picLocks noChangeAspect="1" noChangeArrowheads="1"/>
          </p:cNvPicPr>
          <p:nvPr/>
        </p:nvPicPr>
        <p:blipFill rotWithShape="1">
          <a:blip r:embed="rId7">
            <a:clrChange>
              <a:clrFrom>
                <a:srgbClr val="FAFAFA"/>
              </a:clrFrom>
              <a:clrTo>
                <a:srgbClr val="FAFAFA">
                  <a:alpha val="0"/>
                </a:srgbClr>
              </a:clrTo>
            </a:clrChange>
            <a:extLst>
              <a:ext uri="{28A0092B-C50C-407E-A947-70E740481C1C}">
                <a14:useLocalDpi xmlns:a14="http://schemas.microsoft.com/office/drawing/2010/main" val="0"/>
              </a:ext>
            </a:extLst>
          </a:blip>
          <a:srcRect t="36229" b="34951"/>
          <a:stretch/>
        </p:blipFill>
        <p:spPr bwMode="auto">
          <a:xfrm>
            <a:off x="2457450" y="4790191"/>
            <a:ext cx="2252340" cy="36512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Resultado de imagem para intel iot logo">
            <a:extLst>
              <a:ext uri="{FF2B5EF4-FFF2-40B4-BE49-F238E27FC236}">
                <a16:creationId xmlns:a16="http://schemas.microsoft.com/office/drawing/2014/main" id="{3527A000-D2B5-4B38-8425-EB74EF4A69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031" y="5397918"/>
            <a:ext cx="1284470" cy="963352"/>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Resultado de imagem para arm mbed">
            <a:extLst>
              <a:ext uri="{FF2B5EF4-FFF2-40B4-BE49-F238E27FC236}">
                <a16:creationId xmlns:a16="http://schemas.microsoft.com/office/drawing/2014/main" id="{091CB0C2-FDFC-4D8A-8B44-2FDC95204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6924" y="5397918"/>
            <a:ext cx="2428494" cy="349475"/>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Resultado de imagem para ublox">
            <a:extLst>
              <a:ext uri="{FF2B5EF4-FFF2-40B4-BE49-F238E27FC236}">
                <a16:creationId xmlns:a16="http://schemas.microsoft.com/office/drawing/2014/main" id="{849085E0-68D4-4127-870F-5BB79A1877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246" t="33747" r="3599" b="33749"/>
          <a:stretch/>
        </p:blipFill>
        <p:spPr bwMode="auto">
          <a:xfrm>
            <a:off x="1642424" y="5899006"/>
            <a:ext cx="1630051" cy="568767"/>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Resultado de imagem para nordic semiconductor">
            <a:extLst>
              <a:ext uri="{FF2B5EF4-FFF2-40B4-BE49-F238E27FC236}">
                <a16:creationId xmlns:a16="http://schemas.microsoft.com/office/drawing/2014/main" id="{6706DD92-A61C-4F58-BBFC-CD7830AC305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0" t="31070" r="16080" b="32841"/>
          <a:stretch/>
        </p:blipFill>
        <p:spPr bwMode="auto">
          <a:xfrm>
            <a:off x="3411751" y="5897089"/>
            <a:ext cx="1866229" cy="570684"/>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Resultado de imagem para rpi3">
            <a:extLst>
              <a:ext uri="{FF2B5EF4-FFF2-40B4-BE49-F238E27FC236}">
                <a16:creationId xmlns:a16="http://schemas.microsoft.com/office/drawing/2014/main" id="{64B91843-F863-465B-A699-88903AEE8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3789" y="3185717"/>
            <a:ext cx="1979930" cy="1336453"/>
          </a:xfrm>
          <a:prstGeom prst="rect">
            <a:avLst/>
          </a:prstGeom>
          <a:noFill/>
          <a:extLst>
            <a:ext uri="{909E8E84-426E-40DD-AFC4-6F175D3DCCD1}">
              <a14:hiddenFill xmlns:a14="http://schemas.microsoft.com/office/drawing/2010/main">
                <a:solidFill>
                  <a:srgbClr val="FFFFFF"/>
                </a:solidFill>
              </a14:hiddenFill>
            </a:ext>
          </a:extLst>
        </p:spPr>
      </p:pic>
      <p:pic>
        <p:nvPicPr>
          <p:cNvPr id="15382" name="Picture 22" descr="Resultado de imagem para linux">
            <a:extLst>
              <a:ext uri="{FF2B5EF4-FFF2-40B4-BE49-F238E27FC236}">
                <a16:creationId xmlns:a16="http://schemas.microsoft.com/office/drawing/2014/main" id="{C8CE4C56-BC5C-4D22-BA16-C67468A5A6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4113" y="5109820"/>
            <a:ext cx="942473" cy="1110607"/>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Resultado de imagem para esp32">
            <a:extLst>
              <a:ext uri="{FF2B5EF4-FFF2-40B4-BE49-F238E27FC236}">
                <a16:creationId xmlns:a16="http://schemas.microsoft.com/office/drawing/2014/main" id="{6D66700E-BEBF-45C9-8D16-62B516AF18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9790" y="3453587"/>
            <a:ext cx="1866230" cy="1331309"/>
          </a:xfrm>
          <a:prstGeom prst="rect">
            <a:avLst/>
          </a:prstGeom>
          <a:noFill/>
          <a:extLst>
            <a:ext uri="{909E8E84-426E-40DD-AFC4-6F175D3DCCD1}">
              <a14:hiddenFill xmlns:a14="http://schemas.microsoft.com/office/drawing/2010/main">
                <a:solidFill>
                  <a:srgbClr val="FFFFFF"/>
                </a:solidFill>
              </a14:hiddenFill>
            </a:ext>
          </a:extLst>
        </p:spPr>
      </p:pic>
      <p:pic>
        <p:nvPicPr>
          <p:cNvPr id="15386" name="Picture 26" descr="Resultado de imagem para arduino iot">
            <a:extLst>
              <a:ext uri="{FF2B5EF4-FFF2-40B4-BE49-F238E27FC236}">
                <a16:creationId xmlns:a16="http://schemas.microsoft.com/office/drawing/2014/main" id="{ECB515DC-9FEE-4460-B5C8-4D23027413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2627" y="4735621"/>
            <a:ext cx="1848532" cy="141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 calcmode="lin" valueType="num">
                                      <p:cBhvr additive="base">
                                        <p:cTn id="15" dur="500" fill="hold"/>
                                        <p:tgtEl>
                                          <p:spTgt spid="15364"/>
                                        </p:tgtEl>
                                        <p:attrNameLst>
                                          <p:attrName>ppt_x</p:attrName>
                                        </p:attrNameLst>
                                      </p:cBhvr>
                                      <p:tavLst>
                                        <p:tav tm="0">
                                          <p:val>
                                            <p:strVal val="#ppt_x"/>
                                          </p:val>
                                        </p:tav>
                                        <p:tav tm="100000">
                                          <p:val>
                                            <p:strVal val="#ppt_x"/>
                                          </p:val>
                                        </p:tav>
                                      </p:tavLst>
                                    </p:anim>
                                    <p:anim calcmode="lin" valueType="num">
                                      <p:cBhvr additive="base">
                                        <p:cTn id="16" dur="500" fill="hold"/>
                                        <p:tgtEl>
                                          <p:spTgt spid="153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368"/>
                                        </p:tgtEl>
                                        <p:attrNameLst>
                                          <p:attrName>style.visibility</p:attrName>
                                        </p:attrNameLst>
                                      </p:cBhvr>
                                      <p:to>
                                        <p:strVal val="visible"/>
                                      </p:to>
                                    </p:set>
                                    <p:anim calcmode="lin" valueType="num">
                                      <p:cBhvr additive="base">
                                        <p:cTn id="19" dur="500" fill="hold"/>
                                        <p:tgtEl>
                                          <p:spTgt spid="15368"/>
                                        </p:tgtEl>
                                        <p:attrNameLst>
                                          <p:attrName>ppt_x</p:attrName>
                                        </p:attrNameLst>
                                      </p:cBhvr>
                                      <p:tavLst>
                                        <p:tav tm="0">
                                          <p:val>
                                            <p:strVal val="#ppt_x"/>
                                          </p:val>
                                        </p:tav>
                                        <p:tav tm="100000">
                                          <p:val>
                                            <p:strVal val="#ppt_x"/>
                                          </p:val>
                                        </p:tav>
                                      </p:tavLst>
                                    </p:anim>
                                    <p:anim calcmode="lin" valueType="num">
                                      <p:cBhvr additive="base">
                                        <p:cTn id="20" dur="500" fill="hold"/>
                                        <p:tgtEl>
                                          <p:spTgt spid="1536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366"/>
                                        </p:tgtEl>
                                        <p:attrNameLst>
                                          <p:attrName>style.visibility</p:attrName>
                                        </p:attrNameLst>
                                      </p:cBhvr>
                                      <p:to>
                                        <p:strVal val="visible"/>
                                      </p:to>
                                    </p:set>
                                    <p:anim calcmode="lin" valueType="num">
                                      <p:cBhvr additive="base">
                                        <p:cTn id="23" dur="500" fill="hold"/>
                                        <p:tgtEl>
                                          <p:spTgt spid="15366"/>
                                        </p:tgtEl>
                                        <p:attrNameLst>
                                          <p:attrName>ppt_x</p:attrName>
                                        </p:attrNameLst>
                                      </p:cBhvr>
                                      <p:tavLst>
                                        <p:tav tm="0">
                                          <p:val>
                                            <p:strVal val="#ppt_x"/>
                                          </p:val>
                                        </p:tav>
                                        <p:tav tm="100000">
                                          <p:val>
                                            <p:strVal val="#ppt_x"/>
                                          </p:val>
                                        </p:tav>
                                      </p:tavLst>
                                    </p:anim>
                                    <p:anim calcmode="lin" valueType="num">
                                      <p:cBhvr additive="base">
                                        <p:cTn id="24" dur="500" fill="hold"/>
                                        <p:tgtEl>
                                          <p:spTgt spid="1536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70"/>
                                        </p:tgtEl>
                                        <p:attrNameLst>
                                          <p:attrName>style.visibility</p:attrName>
                                        </p:attrNameLst>
                                      </p:cBhvr>
                                      <p:to>
                                        <p:strVal val="visible"/>
                                      </p:to>
                                    </p:set>
                                    <p:anim calcmode="lin" valueType="num">
                                      <p:cBhvr additive="base">
                                        <p:cTn id="27" dur="500" fill="hold"/>
                                        <p:tgtEl>
                                          <p:spTgt spid="15370"/>
                                        </p:tgtEl>
                                        <p:attrNameLst>
                                          <p:attrName>ppt_x</p:attrName>
                                        </p:attrNameLst>
                                      </p:cBhvr>
                                      <p:tavLst>
                                        <p:tav tm="0">
                                          <p:val>
                                            <p:strVal val="#ppt_x"/>
                                          </p:val>
                                        </p:tav>
                                        <p:tav tm="100000">
                                          <p:val>
                                            <p:strVal val="#ppt_x"/>
                                          </p:val>
                                        </p:tav>
                                      </p:tavLst>
                                    </p:anim>
                                    <p:anim calcmode="lin" valueType="num">
                                      <p:cBhvr additive="base">
                                        <p:cTn id="28" dur="500" fill="hold"/>
                                        <p:tgtEl>
                                          <p:spTgt spid="1537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374"/>
                                        </p:tgtEl>
                                        <p:attrNameLst>
                                          <p:attrName>style.visibility</p:attrName>
                                        </p:attrNameLst>
                                      </p:cBhvr>
                                      <p:to>
                                        <p:strVal val="visible"/>
                                      </p:to>
                                    </p:set>
                                    <p:anim calcmode="lin" valueType="num">
                                      <p:cBhvr additive="base">
                                        <p:cTn id="31" dur="500" fill="hold"/>
                                        <p:tgtEl>
                                          <p:spTgt spid="15374"/>
                                        </p:tgtEl>
                                        <p:attrNameLst>
                                          <p:attrName>ppt_x</p:attrName>
                                        </p:attrNameLst>
                                      </p:cBhvr>
                                      <p:tavLst>
                                        <p:tav tm="0">
                                          <p:val>
                                            <p:strVal val="#ppt_x"/>
                                          </p:val>
                                        </p:tav>
                                        <p:tav tm="100000">
                                          <p:val>
                                            <p:strVal val="#ppt_x"/>
                                          </p:val>
                                        </p:tav>
                                      </p:tavLst>
                                    </p:anim>
                                    <p:anim calcmode="lin" valueType="num">
                                      <p:cBhvr additive="base">
                                        <p:cTn id="32" dur="500" fill="hold"/>
                                        <p:tgtEl>
                                          <p:spTgt spid="1537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372"/>
                                        </p:tgtEl>
                                        <p:attrNameLst>
                                          <p:attrName>style.visibility</p:attrName>
                                        </p:attrNameLst>
                                      </p:cBhvr>
                                      <p:to>
                                        <p:strVal val="visible"/>
                                      </p:to>
                                    </p:set>
                                    <p:anim calcmode="lin" valueType="num">
                                      <p:cBhvr additive="base">
                                        <p:cTn id="35" dur="500" fill="hold"/>
                                        <p:tgtEl>
                                          <p:spTgt spid="15372"/>
                                        </p:tgtEl>
                                        <p:attrNameLst>
                                          <p:attrName>ppt_x</p:attrName>
                                        </p:attrNameLst>
                                      </p:cBhvr>
                                      <p:tavLst>
                                        <p:tav tm="0">
                                          <p:val>
                                            <p:strVal val="#ppt_x"/>
                                          </p:val>
                                        </p:tav>
                                        <p:tav tm="100000">
                                          <p:val>
                                            <p:strVal val="#ppt_x"/>
                                          </p:val>
                                        </p:tav>
                                      </p:tavLst>
                                    </p:anim>
                                    <p:anim calcmode="lin" valueType="num">
                                      <p:cBhvr additive="base">
                                        <p:cTn id="36" dur="500" fill="hold"/>
                                        <p:tgtEl>
                                          <p:spTgt spid="1537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376"/>
                                        </p:tgtEl>
                                        <p:attrNameLst>
                                          <p:attrName>style.visibility</p:attrName>
                                        </p:attrNameLst>
                                      </p:cBhvr>
                                      <p:to>
                                        <p:strVal val="visible"/>
                                      </p:to>
                                    </p:set>
                                    <p:anim calcmode="lin" valueType="num">
                                      <p:cBhvr additive="base">
                                        <p:cTn id="39" dur="500" fill="hold"/>
                                        <p:tgtEl>
                                          <p:spTgt spid="15376"/>
                                        </p:tgtEl>
                                        <p:attrNameLst>
                                          <p:attrName>ppt_x</p:attrName>
                                        </p:attrNameLst>
                                      </p:cBhvr>
                                      <p:tavLst>
                                        <p:tav tm="0">
                                          <p:val>
                                            <p:strVal val="#ppt_x"/>
                                          </p:val>
                                        </p:tav>
                                        <p:tav tm="100000">
                                          <p:val>
                                            <p:strVal val="#ppt_x"/>
                                          </p:val>
                                        </p:tav>
                                      </p:tavLst>
                                    </p:anim>
                                    <p:anim calcmode="lin" valueType="num">
                                      <p:cBhvr additive="base">
                                        <p:cTn id="40" dur="500" fill="hold"/>
                                        <p:tgtEl>
                                          <p:spTgt spid="1537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378"/>
                                        </p:tgtEl>
                                        <p:attrNameLst>
                                          <p:attrName>style.visibility</p:attrName>
                                        </p:attrNameLst>
                                      </p:cBhvr>
                                      <p:to>
                                        <p:strVal val="visible"/>
                                      </p:to>
                                    </p:set>
                                    <p:anim calcmode="lin" valueType="num">
                                      <p:cBhvr additive="base">
                                        <p:cTn id="43" dur="500" fill="hold"/>
                                        <p:tgtEl>
                                          <p:spTgt spid="15378"/>
                                        </p:tgtEl>
                                        <p:attrNameLst>
                                          <p:attrName>ppt_x</p:attrName>
                                        </p:attrNameLst>
                                      </p:cBhvr>
                                      <p:tavLst>
                                        <p:tav tm="0">
                                          <p:val>
                                            <p:strVal val="#ppt_x"/>
                                          </p:val>
                                        </p:tav>
                                        <p:tav tm="100000">
                                          <p:val>
                                            <p:strVal val="#ppt_x"/>
                                          </p:val>
                                        </p:tav>
                                      </p:tavLst>
                                    </p:anim>
                                    <p:anim calcmode="lin" valueType="num">
                                      <p:cBhvr additive="base">
                                        <p:cTn id="44" dur="500" fill="hold"/>
                                        <p:tgtEl>
                                          <p:spTgt spid="153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384"/>
                                        </p:tgtEl>
                                        <p:attrNameLst>
                                          <p:attrName>style.visibility</p:attrName>
                                        </p:attrNameLst>
                                      </p:cBhvr>
                                      <p:to>
                                        <p:strVal val="visible"/>
                                      </p:to>
                                    </p:set>
                                    <p:animEffect transition="in" filter="fade">
                                      <p:cBhvr>
                                        <p:cTn id="49" dur="500"/>
                                        <p:tgtEl>
                                          <p:spTgt spid="1538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5380"/>
                                        </p:tgtEl>
                                        <p:attrNameLst>
                                          <p:attrName>style.visibility</p:attrName>
                                        </p:attrNameLst>
                                      </p:cBhvr>
                                      <p:to>
                                        <p:strVal val="visible"/>
                                      </p:to>
                                    </p:set>
                                    <p:animEffect transition="in" filter="fade">
                                      <p:cBhvr>
                                        <p:cTn id="53" dur="500"/>
                                        <p:tgtEl>
                                          <p:spTgt spid="1538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15386"/>
                                        </p:tgtEl>
                                        <p:attrNameLst>
                                          <p:attrName>style.visibility</p:attrName>
                                        </p:attrNameLst>
                                      </p:cBhvr>
                                      <p:to>
                                        <p:strVal val="visible"/>
                                      </p:to>
                                    </p:set>
                                    <p:animEffect transition="in" filter="fade">
                                      <p:cBhvr>
                                        <p:cTn id="57" dur="500"/>
                                        <p:tgtEl>
                                          <p:spTgt spid="15386"/>
                                        </p:tgtEl>
                                      </p:cBhvr>
                                    </p:animEffect>
                                  </p:childTnLst>
                                </p:cTn>
                              </p:par>
                            </p:childTnLst>
                          </p:cTn>
                        </p:par>
                        <p:par>
                          <p:cTn id="58" fill="hold">
                            <p:stCondLst>
                              <p:cond delay="1500"/>
                            </p:stCondLst>
                            <p:childTnLst>
                              <p:par>
                                <p:cTn id="59" presetID="10" presetClass="entr" presetSubtype="0" fill="hold" nodeType="afterEffect">
                                  <p:stCondLst>
                                    <p:cond delay="0"/>
                                  </p:stCondLst>
                                  <p:childTnLst>
                                    <p:set>
                                      <p:cBhvr>
                                        <p:cTn id="60" dur="1" fill="hold">
                                          <p:stCondLst>
                                            <p:cond delay="0"/>
                                          </p:stCondLst>
                                        </p:cTn>
                                        <p:tgtEl>
                                          <p:spTgt spid="15382"/>
                                        </p:tgtEl>
                                        <p:attrNameLst>
                                          <p:attrName>style.visibility</p:attrName>
                                        </p:attrNameLst>
                                      </p:cBhvr>
                                      <p:to>
                                        <p:strVal val="visible"/>
                                      </p:to>
                                    </p:set>
                                    <p:animEffect transition="in" filter="fade">
                                      <p:cBhvr>
                                        <p:cTn id="61" dur="500"/>
                                        <p:tgtEl>
                                          <p:spTgt spid="15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en-US" dirty="0"/>
              <a:t>State of Art</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19</a:t>
            </a:fld>
            <a:endParaRPr lang="en-US"/>
          </a:p>
        </p:txBody>
      </p:sp>
      <p:sp>
        <p:nvSpPr>
          <p:cNvPr id="8" name="Rectangle: Diagonal Corners Snipped 7">
            <a:extLst>
              <a:ext uri="{FF2B5EF4-FFF2-40B4-BE49-F238E27FC236}">
                <a16:creationId xmlns:a16="http://schemas.microsoft.com/office/drawing/2014/main" id="{58399EA3-5726-4FD0-8423-BE7B00754E8B}"/>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Sensors</a:t>
            </a:r>
            <a:endParaRPr lang="en-US" dirty="0"/>
          </a:p>
        </p:txBody>
      </p:sp>
      <p:sp>
        <p:nvSpPr>
          <p:cNvPr id="13" name="Rectangle 12">
            <a:extLst>
              <a:ext uri="{FF2B5EF4-FFF2-40B4-BE49-F238E27FC236}">
                <a16:creationId xmlns:a16="http://schemas.microsoft.com/office/drawing/2014/main" id="{27E6ECA6-1CD5-4963-9D8C-4B678C9BABBD}"/>
              </a:ext>
            </a:extLst>
          </p:cNvPr>
          <p:cNvSpPr/>
          <p:nvPr/>
        </p:nvSpPr>
        <p:spPr>
          <a:xfrm>
            <a:off x="3272790" y="1779210"/>
            <a:ext cx="5126606" cy="646331"/>
          </a:xfrm>
          <a:prstGeom prst="rect">
            <a:avLst/>
          </a:prstGeom>
        </p:spPr>
        <p:txBody>
          <a:bodyPr wrap="square">
            <a:spAutoFit/>
          </a:bodyPr>
          <a:lstStyle/>
          <a:p>
            <a:pPr algn="just"/>
            <a:r>
              <a:rPr lang="en-US" dirty="0"/>
              <a:t>Sensors are essential for the rapid expansion of Internet of Things (IoT) through all business areas.</a:t>
            </a:r>
          </a:p>
        </p:txBody>
      </p:sp>
      <p:pic>
        <p:nvPicPr>
          <p:cNvPr id="14340" name="Picture 4" descr="Resultado de imagem para sparkfun logo">
            <a:extLst>
              <a:ext uri="{FF2B5EF4-FFF2-40B4-BE49-F238E27FC236}">
                <a16:creationId xmlns:a16="http://schemas.microsoft.com/office/drawing/2014/main" id="{AA0FB380-138A-4BDC-A718-2CB945EB6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25" t="17149" r="11173" b="20894"/>
          <a:stretch/>
        </p:blipFill>
        <p:spPr bwMode="auto">
          <a:xfrm>
            <a:off x="744604" y="2240875"/>
            <a:ext cx="1596887" cy="81259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esultado de imagem para st.com logo">
            <a:extLst>
              <a:ext uri="{FF2B5EF4-FFF2-40B4-BE49-F238E27FC236}">
                <a16:creationId xmlns:a16="http://schemas.microsoft.com/office/drawing/2014/main" id="{3229BB0D-138F-46DC-8516-37BBF81B3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93" y="4279443"/>
            <a:ext cx="1192023" cy="87497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sultado de imagem para ti.com logo">
            <a:extLst>
              <a:ext uri="{FF2B5EF4-FFF2-40B4-BE49-F238E27FC236}">
                <a16:creationId xmlns:a16="http://schemas.microsoft.com/office/drawing/2014/main" id="{423F1D95-7526-42F8-A97D-E351C602A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87" y="5412897"/>
            <a:ext cx="2022064" cy="474623"/>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Imagem relacionada">
            <a:extLst>
              <a:ext uri="{FF2B5EF4-FFF2-40B4-BE49-F238E27FC236}">
                <a16:creationId xmlns:a16="http://schemas.microsoft.com/office/drawing/2014/main" id="{C189CF0A-737C-44BB-9093-B93286048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57" y="6096371"/>
            <a:ext cx="1781599" cy="472959"/>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Resultado de imagem para nxp logo">
            <a:extLst>
              <a:ext uri="{FF2B5EF4-FFF2-40B4-BE49-F238E27FC236}">
                <a16:creationId xmlns:a16="http://schemas.microsoft.com/office/drawing/2014/main" id="{1A1D3CCE-EBD9-485B-ABB3-7FFC129CA0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383" y="4886059"/>
            <a:ext cx="1027554" cy="63597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Resultado de imagem para abb logo">
            <a:extLst>
              <a:ext uri="{FF2B5EF4-FFF2-40B4-BE49-F238E27FC236}">
                <a16:creationId xmlns:a16="http://schemas.microsoft.com/office/drawing/2014/main" id="{7C6F8AAD-E815-4E62-BE08-5D72290300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061" b="28190"/>
          <a:stretch/>
        </p:blipFill>
        <p:spPr bwMode="auto">
          <a:xfrm>
            <a:off x="2324729" y="6092693"/>
            <a:ext cx="1114718" cy="487683"/>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Resultado de imagem para microchip logo">
            <a:extLst>
              <a:ext uri="{FF2B5EF4-FFF2-40B4-BE49-F238E27FC236}">
                <a16:creationId xmlns:a16="http://schemas.microsoft.com/office/drawing/2014/main" id="{04E29F67-4875-45E1-9989-E3C511EFD0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91" y="3332866"/>
            <a:ext cx="2458521" cy="768764"/>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Resultado de imagem para iot sensor">
            <a:extLst>
              <a:ext uri="{FF2B5EF4-FFF2-40B4-BE49-F238E27FC236}">
                <a16:creationId xmlns:a16="http://schemas.microsoft.com/office/drawing/2014/main" id="{BF1488E4-E387-48E8-89D4-948CA23E4A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2437" y="2514062"/>
            <a:ext cx="5069350" cy="4207414"/>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Resultado de imagem para siemens logo">
            <a:extLst>
              <a:ext uri="{FF2B5EF4-FFF2-40B4-BE49-F238E27FC236}">
                <a16:creationId xmlns:a16="http://schemas.microsoft.com/office/drawing/2014/main" id="{CD546ABC-217A-4895-A3BF-BBFB6B3951F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447" b="36080"/>
          <a:stretch/>
        </p:blipFill>
        <p:spPr bwMode="auto">
          <a:xfrm>
            <a:off x="1861277" y="4399013"/>
            <a:ext cx="1419606" cy="3758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m para bosch-sensortec">
            <a:extLst>
              <a:ext uri="{FF2B5EF4-FFF2-40B4-BE49-F238E27FC236}">
                <a16:creationId xmlns:a16="http://schemas.microsoft.com/office/drawing/2014/main" id="{B35D3BA8-D5B2-4989-8E49-163E1D6269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3830" y="3039850"/>
            <a:ext cx="1298989" cy="63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22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additive="base">
                                        <p:cTn id="7" dur="1000" fill="hold"/>
                                        <p:tgtEl>
                                          <p:spTgt spid="14342"/>
                                        </p:tgtEl>
                                        <p:attrNameLst>
                                          <p:attrName>ppt_x</p:attrName>
                                        </p:attrNameLst>
                                      </p:cBhvr>
                                      <p:tavLst>
                                        <p:tav tm="0">
                                          <p:val>
                                            <p:strVal val="#ppt_x"/>
                                          </p:val>
                                        </p:tav>
                                        <p:tav tm="100000">
                                          <p:val>
                                            <p:strVal val="#ppt_x"/>
                                          </p:val>
                                        </p:tav>
                                      </p:tavLst>
                                    </p:anim>
                                    <p:anim calcmode="lin" valueType="num">
                                      <p:cBhvr additive="base">
                                        <p:cTn id="8" dur="1000" fill="hold"/>
                                        <p:tgtEl>
                                          <p:spTgt spid="143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44"/>
                                        </p:tgtEl>
                                        <p:attrNameLst>
                                          <p:attrName>style.visibility</p:attrName>
                                        </p:attrNameLst>
                                      </p:cBhvr>
                                      <p:to>
                                        <p:strVal val="visible"/>
                                      </p:to>
                                    </p:set>
                                    <p:anim calcmode="lin" valueType="num">
                                      <p:cBhvr additive="base">
                                        <p:cTn id="11" dur="1000" fill="hold"/>
                                        <p:tgtEl>
                                          <p:spTgt spid="14344"/>
                                        </p:tgtEl>
                                        <p:attrNameLst>
                                          <p:attrName>ppt_x</p:attrName>
                                        </p:attrNameLst>
                                      </p:cBhvr>
                                      <p:tavLst>
                                        <p:tav tm="0">
                                          <p:val>
                                            <p:strVal val="#ppt_x"/>
                                          </p:val>
                                        </p:tav>
                                        <p:tav tm="100000">
                                          <p:val>
                                            <p:strVal val="#ppt_x"/>
                                          </p:val>
                                        </p:tav>
                                      </p:tavLst>
                                    </p:anim>
                                    <p:anim calcmode="lin" valueType="num">
                                      <p:cBhvr additive="base">
                                        <p:cTn id="12" dur="1000" fill="hold"/>
                                        <p:tgtEl>
                                          <p:spTgt spid="143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46"/>
                                        </p:tgtEl>
                                        <p:attrNameLst>
                                          <p:attrName>style.visibility</p:attrName>
                                        </p:attrNameLst>
                                      </p:cBhvr>
                                      <p:to>
                                        <p:strVal val="visible"/>
                                      </p:to>
                                    </p:set>
                                    <p:anim calcmode="lin" valueType="num">
                                      <p:cBhvr additive="base">
                                        <p:cTn id="15" dur="1000" fill="hold"/>
                                        <p:tgtEl>
                                          <p:spTgt spid="14346"/>
                                        </p:tgtEl>
                                        <p:attrNameLst>
                                          <p:attrName>ppt_x</p:attrName>
                                        </p:attrNameLst>
                                      </p:cBhvr>
                                      <p:tavLst>
                                        <p:tav tm="0">
                                          <p:val>
                                            <p:strVal val="#ppt_x"/>
                                          </p:val>
                                        </p:tav>
                                        <p:tav tm="100000">
                                          <p:val>
                                            <p:strVal val="#ppt_x"/>
                                          </p:val>
                                        </p:tav>
                                      </p:tavLst>
                                    </p:anim>
                                    <p:anim calcmode="lin" valueType="num">
                                      <p:cBhvr additive="base">
                                        <p:cTn id="16" dur="1000" fill="hold"/>
                                        <p:tgtEl>
                                          <p:spTgt spid="143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348"/>
                                        </p:tgtEl>
                                        <p:attrNameLst>
                                          <p:attrName>style.visibility</p:attrName>
                                        </p:attrNameLst>
                                      </p:cBhvr>
                                      <p:to>
                                        <p:strVal val="visible"/>
                                      </p:to>
                                    </p:set>
                                    <p:anim calcmode="lin" valueType="num">
                                      <p:cBhvr additive="base">
                                        <p:cTn id="19" dur="1000" fill="hold"/>
                                        <p:tgtEl>
                                          <p:spTgt spid="14348"/>
                                        </p:tgtEl>
                                        <p:attrNameLst>
                                          <p:attrName>ppt_x</p:attrName>
                                        </p:attrNameLst>
                                      </p:cBhvr>
                                      <p:tavLst>
                                        <p:tav tm="0">
                                          <p:val>
                                            <p:strVal val="#ppt_x"/>
                                          </p:val>
                                        </p:tav>
                                        <p:tav tm="100000">
                                          <p:val>
                                            <p:strVal val="#ppt_x"/>
                                          </p:val>
                                        </p:tav>
                                      </p:tavLst>
                                    </p:anim>
                                    <p:anim calcmode="lin" valueType="num">
                                      <p:cBhvr additive="base">
                                        <p:cTn id="20" dur="1000" fill="hold"/>
                                        <p:tgtEl>
                                          <p:spTgt spid="1434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50"/>
                                        </p:tgtEl>
                                        <p:attrNameLst>
                                          <p:attrName>style.visibility</p:attrName>
                                        </p:attrNameLst>
                                      </p:cBhvr>
                                      <p:to>
                                        <p:strVal val="visible"/>
                                      </p:to>
                                    </p:set>
                                    <p:anim calcmode="lin" valueType="num">
                                      <p:cBhvr additive="base">
                                        <p:cTn id="23" dur="1000" fill="hold"/>
                                        <p:tgtEl>
                                          <p:spTgt spid="14350"/>
                                        </p:tgtEl>
                                        <p:attrNameLst>
                                          <p:attrName>ppt_x</p:attrName>
                                        </p:attrNameLst>
                                      </p:cBhvr>
                                      <p:tavLst>
                                        <p:tav tm="0">
                                          <p:val>
                                            <p:strVal val="#ppt_x"/>
                                          </p:val>
                                        </p:tav>
                                        <p:tav tm="100000">
                                          <p:val>
                                            <p:strVal val="#ppt_x"/>
                                          </p:val>
                                        </p:tav>
                                      </p:tavLst>
                                    </p:anim>
                                    <p:anim calcmode="lin" valueType="num">
                                      <p:cBhvr additive="base">
                                        <p:cTn id="24" dur="1000" fill="hold"/>
                                        <p:tgtEl>
                                          <p:spTgt spid="1435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52"/>
                                        </p:tgtEl>
                                        <p:attrNameLst>
                                          <p:attrName>style.visibility</p:attrName>
                                        </p:attrNameLst>
                                      </p:cBhvr>
                                      <p:to>
                                        <p:strVal val="visible"/>
                                      </p:to>
                                    </p:set>
                                    <p:anim calcmode="lin" valueType="num">
                                      <p:cBhvr additive="base">
                                        <p:cTn id="27" dur="1000" fill="hold"/>
                                        <p:tgtEl>
                                          <p:spTgt spid="14352"/>
                                        </p:tgtEl>
                                        <p:attrNameLst>
                                          <p:attrName>ppt_x</p:attrName>
                                        </p:attrNameLst>
                                      </p:cBhvr>
                                      <p:tavLst>
                                        <p:tav tm="0">
                                          <p:val>
                                            <p:strVal val="#ppt_x"/>
                                          </p:val>
                                        </p:tav>
                                        <p:tav tm="100000">
                                          <p:val>
                                            <p:strVal val="#ppt_x"/>
                                          </p:val>
                                        </p:tav>
                                      </p:tavLst>
                                    </p:anim>
                                    <p:anim calcmode="lin" valueType="num">
                                      <p:cBhvr additive="base">
                                        <p:cTn id="28" dur="1000" fill="hold"/>
                                        <p:tgtEl>
                                          <p:spTgt spid="1435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56"/>
                                        </p:tgtEl>
                                        <p:attrNameLst>
                                          <p:attrName>style.visibility</p:attrName>
                                        </p:attrNameLst>
                                      </p:cBhvr>
                                      <p:to>
                                        <p:strVal val="visible"/>
                                      </p:to>
                                    </p:set>
                                    <p:anim calcmode="lin" valueType="num">
                                      <p:cBhvr additive="base">
                                        <p:cTn id="31" dur="1000" fill="hold"/>
                                        <p:tgtEl>
                                          <p:spTgt spid="14356"/>
                                        </p:tgtEl>
                                        <p:attrNameLst>
                                          <p:attrName>ppt_x</p:attrName>
                                        </p:attrNameLst>
                                      </p:cBhvr>
                                      <p:tavLst>
                                        <p:tav tm="0">
                                          <p:val>
                                            <p:strVal val="#ppt_x"/>
                                          </p:val>
                                        </p:tav>
                                        <p:tav tm="100000">
                                          <p:val>
                                            <p:strVal val="#ppt_x"/>
                                          </p:val>
                                        </p:tav>
                                      </p:tavLst>
                                    </p:anim>
                                    <p:anim calcmode="lin" valueType="num">
                                      <p:cBhvr additive="base">
                                        <p:cTn id="32" dur="1000" fill="hold"/>
                                        <p:tgtEl>
                                          <p:spTgt spid="1435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ppt_x"/>
                                          </p:val>
                                        </p:tav>
                                        <p:tav tm="100000">
                                          <p:val>
                                            <p:strVal val="#ppt_x"/>
                                          </p:val>
                                        </p:tav>
                                      </p:tavLst>
                                    </p:anim>
                                    <p:anim calcmode="lin" valueType="num">
                                      <p:cBhvr additive="base">
                                        <p:cTn id="36" dur="10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340"/>
                                        </p:tgtEl>
                                        <p:attrNameLst>
                                          <p:attrName>style.visibility</p:attrName>
                                        </p:attrNameLst>
                                      </p:cBhvr>
                                      <p:to>
                                        <p:strVal val="visible"/>
                                      </p:to>
                                    </p:set>
                                    <p:anim calcmode="lin" valueType="num">
                                      <p:cBhvr additive="base">
                                        <p:cTn id="39" dur="1000" fill="hold"/>
                                        <p:tgtEl>
                                          <p:spTgt spid="14340"/>
                                        </p:tgtEl>
                                        <p:attrNameLst>
                                          <p:attrName>ppt_x</p:attrName>
                                        </p:attrNameLst>
                                      </p:cBhvr>
                                      <p:tavLst>
                                        <p:tav tm="0">
                                          <p:val>
                                            <p:strVal val="#ppt_x"/>
                                          </p:val>
                                        </p:tav>
                                        <p:tav tm="100000">
                                          <p:val>
                                            <p:strVal val="#ppt_x"/>
                                          </p:val>
                                        </p:tav>
                                      </p:tavLst>
                                    </p:anim>
                                    <p:anim calcmode="lin" valueType="num">
                                      <p:cBhvr additive="base">
                                        <p:cTn id="40" dur="10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78A2-A051-43A2-93DE-CD3A060888A6}"/>
              </a:ext>
            </a:extLst>
          </p:cNvPr>
          <p:cNvSpPr>
            <a:spLocks noGrp="1"/>
          </p:cNvSpPr>
          <p:nvPr>
            <p:ph type="title"/>
          </p:nvPr>
        </p:nvSpPr>
        <p:spPr/>
        <p:txBody>
          <a:bodyPr/>
          <a:lstStyle/>
          <a:p>
            <a:r>
              <a:rPr lang="pt-PT" dirty="0" err="1"/>
              <a:t>Summary</a:t>
            </a:r>
            <a:endParaRPr lang="en-US" dirty="0"/>
          </a:p>
        </p:txBody>
      </p:sp>
      <p:sp>
        <p:nvSpPr>
          <p:cNvPr id="3" name="Content Placeholder 2">
            <a:extLst>
              <a:ext uri="{FF2B5EF4-FFF2-40B4-BE49-F238E27FC236}">
                <a16:creationId xmlns:a16="http://schemas.microsoft.com/office/drawing/2014/main" id="{D68464C6-7C29-4429-B70C-2C90B5176980}"/>
              </a:ext>
            </a:extLst>
          </p:cNvPr>
          <p:cNvSpPr>
            <a:spLocks noGrp="1"/>
          </p:cNvSpPr>
          <p:nvPr>
            <p:ph idx="1"/>
          </p:nvPr>
        </p:nvSpPr>
        <p:spPr/>
        <p:txBody>
          <a:bodyPr/>
          <a:lstStyle/>
          <a:p>
            <a:endParaRPr lang="en-US" dirty="0"/>
          </a:p>
        </p:txBody>
      </p:sp>
      <p:pic>
        <p:nvPicPr>
          <p:cNvPr id="4" name="Picture 6" descr="Resultado de imagem para iot network">
            <a:extLst>
              <a:ext uri="{FF2B5EF4-FFF2-40B4-BE49-F238E27FC236}">
                <a16:creationId xmlns:a16="http://schemas.microsoft.com/office/drawing/2014/main" id="{9584CF3C-1FDC-4830-8148-AD1F91E94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35" r="17871" b="20265"/>
          <a:stretch/>
        </p:blipFill>
        <p:spPr bwMode="auto">
          <a:xfrm>
            <a:off x="5452845" y="0"/>
            <a:ext cx="3691156" cy="16906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Diagonal Corners Snipped 4">
            <a:extLst>
              <a:ext uri="{FF2B5EF4-FFF2-40B4-BE49-F238E27FC236}">
                <a16:creationId xmlns:a16="http://schemas.microsoft.com/office/drawing/2014/main" id="{F945D4F9-9C4E-4CB3-9B4A-9768A7730E40}"/>
              </a:ext>
            </a:extLst>
          </p:cNvPr>
          <p:cNvSpPr/>
          <p:nvPr/>
        </p:nvSpPr>
        <p:spPr>
          <a:xfrm>
            <a:off x="628651" y="1825625"/>
            <a:ext cx="2867944" cy="570452"/>
          </a:xfrm>
          <a:prstGeom prst="snip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b="1" dirty="0" err="1"/>
              <a:t>Embedded</a:t>
            </a:r>
            <a:r>
              <a:rPr lang="pt-PT" b="1" dirty="0"/>
              <a:t> </a:t>
            </a:r>
            <a:r>
              <a:rPr lang="pt-PT" b="1" dirty="0" err="1"/>
              <a:t>systems</a:t>
            </a:r>
            <a:endParaRPr lang="en-US" b="1" dirty="0"/>
          </a:p>
        </p:txBody>
      </p:sp>
      <p:sp>
        <p:nvSpPr>
          <p:cNvPr id="6" name="Rectangle: Diagonal Corners Snipped 5">
            <a:extLst>
              <a:ext uri="{FF2B5EF4-FFF2-40B4-BE49-F238E27FC236}">
                <a16:creationId xmlns:a16="http://schemas.microsoft.com/office/drawing/2014/main" id="{78247589-8CE3-49F5-B5ED-3B981C99E536}"/>
              </a:ext>
            </a:extLst>
          </p:cNvPr>
          <p:cNvSpPr/>
          <p:nvPr/>
        </p:nvSpPr>
        <p:spPr>
          <a:xfrm>
            <a:off x="979171" y="2520162"/>
            <a:ext cx="2867944" cy="570452"/>
          </a:xfrm>
          <a:prstGeom prst="snip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b="1" dirty="0" err="1"/>
              <a:t>IoT</a:t>
            </a:r>
            <a:endParaRPr lang="en-US" b="1" dirty="0"/>
          </a:p>
        </p:txBody>
      </p:sp>
      <p:sp>
        <p:nvSpPr>
          <p:cNvPr id="7" name="Rectangle: Diagonal Corners Snipped 6">
            <a:extLst>
              <a:ext uri="{FF2B5EF4-FFF2-40B4-BE49-F238E27FC236}">
                <a16:creationId xmlns:a16="http://schemas.microsoft.com/office/drawing/2014/main" id="{94CA6EDD-7446-4AED-85DD-1E429D0342ED}"/>
              </a:ext>
            </a:extLst>
          </p:cNvPr>
          <p:cNvSpPr/>
          <p:nvPr/>
        </p:nvSpPr>
        <p:spPr>
          <a:xfrm>
            <a:off x="1291589" y="3236078"/>
            <a:ext cx="2867944" cy="570452"/>
          </a:xfrm>
          <a:prstGeom prst="snip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b="1" dirty="0" err="1"/>
              <a:t>AIoT</a:t>
            </a:r>
            <a:endParaRPr lang="en-US" b="1" dirty="0"/>
          </a:p>
        </p:txBody>
      </p:sp>
      <p:sp>
        <p:nvSpPr>
          <p:cNvPr id="8" name="Rectangle: Diagonal Corners Snipped 7">
            <a:extLst>
              <a:ext uri="{FF2B5EF4-FFF2-40B4-BE49-F238E27FC236}">
                <a16:creationId xmlns:a16="http://schemas.microsoft.com/office/drawing/2014/main" id="{2AB10B99-6D50-4DE6-BF9B-C6C614F6CD23}"/>
              </a:ext>
            </a:extLst>
          </p:cNvPr>
          <p:cNvSpPr/>
          <p:nvPr/>
        </p:nvSpPr>
        <p:spPr>
          <a:xfrm>
            <a:off x="1748791" y="3963058"/>
            <a:ext cx="2867944" cy="570452"/>
          </a:xfrm>
          <a:prstGeom prst="snip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b="1" dirty="0" err="1"/>
              <a:t>TinyML</a:t>
            </a:r>
            <a:endParaRPr lang="en-US" b="1" dirty="0"/>
          </a:p>
        </p:txBody>
      </p:sp>
      <p:sp>
        <p:nvSpPr>
          <p:cNvPr id="14" name="Slide Number Placeholder 13">
            <a:extLst>
              <a:ext uri="{FF2B5EF4-FFF2-40B4-BE49-F238E27FC236}">
                <a16:creationId xmlns:a16="http://schemas.microsoft.com/office/drawing/2014/main" id="{435C74DF-3359-4AB1-8B62-42C6FEA44F62}"/>
              </a:ext>
            </a:extLst>
          </p:cNvPr>
          <p:cNvSpPr>
            <a:spLocks noGrp="1"/>
          </p:cNvSpPr>
          <p:nvPr>
            <p:ph type="sldNum" sz="quarter" idx="12"/>
          </p:nvPr>
        </p:nvSpPr>
        <p:spPr/>
        <p:txBody>
          <a:bodyPr/>
          <a:lstStyle/>
          <a:p>
            <a:fld id="{52109613-7EC3-4505-9353-8B6E61E0BD49}" type="slidenum">
              <a:rPr lang="en-US" smtClean="0"/>
              <a:t>2</a:t>
            </a:fld>
            <a:endParaRPr lang="en-US"/>
          </a:p>
        </p:txBody>
      </p:sp>
      <p:sp>
        <p:nvSpPr>
          <p:cNvPr id="20" name="Rectangle: Diagonal Corners Snipped 19">
            <a:extLst>
              <a:ext uri="{FF2B5EF4-FFF2-40B4-BE49-F238E27FC236}">
                <a16:creationId xmlns:a16="http://schemas.microsoft.com/office/drawing/2014/main" id="{B4307D80-39E4-4BB4-84C2-6AA259F9B736}"/>
              </a:ext>
            </a:extLst>
          </p:cNvPr>
          <p:cNvSpPr/>
          <p:nvPr/>
        </p:nvSpPr>
        <p:spPr>
          <a:xfrm>
            <a:off x="2160269" y="4706520"/>
            <a:ext cx="2867944" cy="570452"/>
          </a:xfrm>
          <a:prstGeom prst="snip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b="1" dirty="0" err="1"/>
              <a:t>Examples</a:t>
            </a:r>
            <a:r>
              <a:rPr lang="pt-PT" b="1" dirty="0"/>
              <a:t> / </a:t>
            </a:r>
            <a:r>
              <a:rPr lang="pt-PT" b="1" dirty="0" err="1"/>
              <a:t>Conclusion</a:t>
            </a:r>
            <a:endParaRPr lang="en-US" b="1" dirty="0"/>
          </a:p>
        </p:txBody>
      </p:sp>
    </p:spTree>
    <p:extLst>
      <p:ext uri="{BB962C8B-B14F-4D97-AF65-F5344CB8AC3E}">
        <p14:creationId xmlns:p14="http://schemas.microsoft.com/office/powerpoint/2010/main" val="241855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err="1"/>
              <a:t>IoT</a:t>
            </a:r>
            <a:r>
              <a:rPr lang="pt-PT" dirty="0"/>
              <a:t> Major </a:t>
            </a:r>
            <a:r>
              <a:rPr lang="pt-PT" dirty="0" err="1"/>
              <a:t>challenges</a:t>
            </a:r>
            <a:endParaRPr lang="en-US" dirty="0"/>
          </a:p>
        </p:txBody>
      </p:sp>
      <p:sp>
        <p:nvSpPr>
          <p:cNvPr id="3" name="Content Placeholder 2">
            <a:extLst>
              <a:ext uri="{FF2B5EF4-FFF2-40B4-BE49-F238E27FC236}">
                <a16:creationId xmlns:a16="http://schemas.microsoft.com/office/drawing/2014/main" id="{971B2D22-5CC1-41B2-834B-035C2BC89B46}"/>
              </a:ext>
            </a:extLst>
          </p:cNvPr>
          <p:cNvSpPr>
            <a:spLocks noGrp="1"/>
          </p:cNvSpPr>
          <p:nvPr>
            <p:ph idx="1"/>
          </p:nvPr>
        </p:nvSpPr>
        <p:spPr>
          <a:xfrm>
            <a:off x="628650" y="1825625"/>
            <a:ext cx="7886700" cy="4351338"/>
          </a:xfrm>
        </p:spPr>
        <p:txBody>
          <a:bodyPr/>
          <a:lstStyle/>
          <a:p>
            <a:pPr marL="514350" indent="-514350">
              <a:buAutoNum type="arabicPeriod"/>
            </a:pPr>
            <a:r>
              <a:rPr lang="en-US" sz="1800" dirty="0"/>
              <a:t>Meeting customer expectations</a:t>
            </a:r>
          </a:p>
          <a:p>
            <a:pPr marL="514350" indent="-514350">
              <a:buFont typeface="Arial" panose="020B0604020202020204" pitchFamily="34" charset="0"/>
              <a:buAutoNum type="arabicPeriod"/>
            </a:pPr>
            <a:r>
              <a:rPr lang="en-US" sz="1800" dirty="0"/>
              <a:t>Easing security concerns</a:t>
            </a:r>
          </a:p>
          <a:p>
            <a:pPr marL="514350" indent="-514350">
              <a:buFont typeface="Arial" panose="020B0604020202020204" pitchFamily="34" charset="0"/>
              <a:buAutoNum type="arabicPeriod"/>
            </a:pPr>
            <a:r>
              <a:rPr lang="en-US" sz="1800" dirty="0"/>
              <a:t>Keeping IoT hardware updated</a:t>
            </a:r>
          </a:p>
          <a:p>
            <a:pPr marL="514350" indent="-514350">
              <a:buFont typeface="Arial" panose="020B0604020202020204" pitchFamily="34" charset="0"/>
              <a:buAutoNum type="arabicPeriod"/>
            </a:pPr>
            <a:r>
              <a:rPr lang="en-US" sz="1800" dirty="0"/>
              <a:t>Overcoming connectivity issues</a:t>
            </a:r>
          </a:p>
          <a:p>
            <a:pPr marL="514350" indent="-514350">
              <a:buFont typeface="Arial" panose="020B0604020202020204" pitchFamily="34" charset="0"/>
              <a:buAutoNum type="arabicPeriod"/>
            </a:pPr>
            <a:r>
              <a:rPr lang="en-US" sz="1800" dirty="0"/>
              <a:t>Governmental regulation</a:t>
            </a:r>
          </a:p>
          <a:p>
            <a:pPr marL="514350" indent="-514350">
              <a:buFont typeface="Arial" panose="020B0604020202020204" pitchFamily="34" charset="0"/>
              <a:buAutoNum type="arabicPeriod"/>
            </a:pPr>
            <a:endParaRPr lang="en-US" sz="1800" dirty="0"/>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20</a:t>
            </a:fld>
            <a:endParaRPr lang="en-US"/>
          </a:p>
        </p:txBody>
      </p:sp>
      <p:pic>
        <p:nvPicPr>
          <p:cNvPr id="16388" name="Picture 4" descr="Imagem relacionada">
            <a:extLst>
              <a:ext uri="{FF2B5EF4-FFF2-40B4-BE49-F238E27FC236}">
                <a16:creationId xmlns:a16="http://schemas.microsoft.com/office/drawing/2014/main" id="{9C36725C-8954-452F-A899-EFB3C7669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14499"/>
            <a:ext cx="5598795" cy="3150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m para iot 2020">
            <a:extLst>
              <a:ext uri="{FF2B5EF4-FFF2-40B4-BE49-F238E27FC236}">
                <a16:creationId xmlns:a16="http://schemas.microsoft.com/office/drawing/2014/main" id="{32D17AB7-99C0-4A03-AC5D-239B90139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127" y="1726405"/>
            <a:ext cx="4190145" cy="227488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esultado de imagem para iot ">
            <a:extLst>
              <a:ext uri="{FF2B5EF4-FFF2-40B4-BE49-F238E27FC236}">
                <a16:creationId xmlns:a16="http://schemas.microsoft.com/office/drawing/2014/main" id="{FAE520DE-82BA-43EC-A16A-BDA4787A0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510" y="416877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2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388"/>
                                        </p:tgtEl>
                                        <p:attrNameLst>
                                          <p:attrName>style.visibility</p:attrName>
                                        </p:attrNameLst>
                                      </p:cBhvr>
                                      <p:to>
                                        <p:strVal val="visible"/>
                                      </p:to>
                                    </p:set>
                                    <p:animEffect transition="in" filter="fade">
                                      <p:cBhvr>
                                        <p:cTn id="24" dur="500"/>
                                        <p:tgtEl>
                                          <p:spTgt spid="16388"/>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a:t>Future </a:t>
            </a:r>
            <a:r>
              <a:rPr lang="pt-PT" dirty="0" err="1"/>
              <a:t>of</a:t>
            </a:r>
            <a:r>
              <a:rPr lang="pt-PT" dirty="0"/>
              <a:t> </a:t>
            </a:r>
            <a:r>
              <a:rPr lang="pt-PT" dirty="0" err="1"/>
              <a:t>IoT</a:t>
            </a:r>
            <a:endParaRPr lang="en-US" dirty="0"/>
          </a:p>
        </p:txBody>
      </p:sp>
      <p:sp>
        <p:nvSpPr>
          <p:cNvPr id="3" name="Content Placeholder 2">
            <a:extLst>
              <a:ext uri="{FF2B5EF4-FFF2-40B4-BE49-F238E27FC236}">
                <a16:creationId xmlns:a16="http://schemas.microsoft.com/office/drawing/2014/main" id="{971B2D22-5CC1-41B2-834B-035C2BC89B46}"/>
              </a:ext>
            </a:extLst>
          </p:cNvPr>
          <p:cNvSpPr>
            <a:spLocks noGrp="1"/>
          </p:cNvSpPr>
          <p:nvPr>
            <p:ph idx="1"/>
          </p:nvPr>
        </p:nvSpPr>
        <p:spPr>
          <a:xfrm>
            <a:off x="316992" y="2523744"/>
            <a:ext cx="3547871" cy="3653218"/>
          </a:xfrm>
        </p:spPr>
        <p:txBody>
          <a:bodyPr>
            <a:normAutofit/>
          </a:bodyPr>
          <a:lstStyle/>
          <a:p>
            <a:pPr marL="0" indent="0">
              <a:buNone/>
            </a:pPr>
            <a:r>
              <a:rPr lang="en-US" sz="1600" dirty="0"/>
              <a:t>I</a:t>
            </a:r>
            <a:r>
              <a:rPr lang="en-US" sz="1800" dirty="0"/>
              <a:t>ndustrial IoT (</a:t>
            </a:r>
            <a:r>
              <a:rPr lang="en-US" sz="1800" dirty="0" err="1"/>
              <a:t>IIoT</a:t>
            </a:r>
            <a:r>
              <a:rPr lang="en-US" sz="1800" dirty="0"/>
              <a:t>) and Industry 4.0</a:t>
            </a:r>
          </a:p>
          <a:p>
            <a:pPr>
              <a:buFontTx/>
              <a:buChar char="-"/>
            </a:pPr>
            <a:r>
              <a:rPr lang="en-US" sz="1800" dirty="0"/>
              <a:t>Improve efficiency</a:t>
            </a:r>
          </a:p>
          <a:p>
            <a:pPr>
              <a:buFontTx/>
              <a:buChar char="-"/>
            </a:pPr>
            <a:r>
              <a:rPr lang="pt-PT" sz="1800" dirty="0"/>
              <a:t>R</a:t>
            </a:r>
            <a:r>
              <a:rPr lang="en-US" sz="1800" dirty="0"/>
              <a:t>educe waste</a:t>
            </a:r>
          </a:p>
          <a:p>
            <a:pPr>
              <a:buFontTx/>
              <a:buChar char="-"/>
            </a:pPr>
            <a:r>
              <a:rPr lang="pt-PT" sz="1800" dirty="0" err="1"/>
              <a:t>Reduce</a:t>
            </a:r>
            <a:r>
              <a:rPr lang="pt-PT" sz="1800" dirty="0"/>
              <a:t> </a:t>
            </a:r>
            <a:r>
              <a:rPr lang="pt-PT" sz="1800" dirty="0" err="1"/>
              <a:t>downtime</a:t>
            </a:r>
            <a:endParaRPr lang="pt-PT" sz="1800" dirty="0"/>
          </a:p>
          <a:p>
            <a:pPr>
              <a:buFontTx/>
              <a:buChar char="-"/>
            </a:pPr>
            <a:r>
              <a:rPr lang="pt-PT" sz="1800" dirty="0" err="1"/>
              <a:t>Predictive</a:t>
            </a:r>
            <a:r>
              <a:rPr lang="pt-PT" sz="1800" dirty="0"/>
              <a:t> </a:t>
            </a:r>
            <a:r>
              <a:rPr lang="pt-PT" sz="1800" dirty="0" err="1"/>
              <a:t>maintenance</a:t>
            </a:r>
            <a:endParaRPr lang="pt-PT" sz="1800" dirty="0"/>
          </a:p>
          <a:p>
            <a:pPr>
              <a:buFontTx/>
              <a:buChar char="-"/>
            </a:pPr>
            <a:r>
              <a:rPr lang="pt-PT" sz="1800" dirty="0" err="1"/>
              <a:t>Flexible</a:t>
            </a:r>
            <a:r>
              <a:rPr lang="pt-PT" sz="1800" dirty="0"/>
              <a:t> </a:t>
            </a:r>
            <a:r>
              <a:rPr lang="pt-PT" sz="1800" dirty="0" err="1"/>
              <a:t>production</a:t>
            </a:r>
            <a:endParaRPr lang="pt-PT" sz="1800" dirty="0"/>
          </a:p>
          <a:p>
            <a:pPr>
              <a:buFontTx/>
              <a:buChar char="-"/>
            </a:pPr>
            <a:r>
              <a:rPr lang="pt-PT" sz="1800" dirty="0"/>
              <a:t>ERP + </a:t>
            </a:r>
            <a:r>
              <a:rPr lang="pt-PT" sz="1800" dirty="0" err="1"/>
              <a:t>IIoT</a:t>
            </a:r>
            <a:endParaRPr lang="pt-PT" sz="1800" dirty="0"/>
          </a:p>
          <a:p>
            <a:pPr>
              <a:buFontTx/>
              <a:buChar char="-"/>
            </a:pPr>
            <a:r>
              <a:rPr lang="pt-PT" sz="1800" dirty="0"/>
              <a:t>Digital </a:t>
            </a:r>
            <a:r>
              <a:rPr lang="pt-PT" sz="1800" dirty="0" err="1"/>
              <a:t>Twins</a:t>
            </a:r>
            <a:endParaRPr lang="en-US" sz="1800" dirty="0"/>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21</a:t>
            </a:fld>
            <a:endParaRPr lang="en-US"/>
          </a:p>
        </p:txBody>
      </p:sp>
      <p:sp>
        <p:nvSpPr>
          <p:cNvPr id="9" name="Rectangle: Diagonal Corners Snipped 8">
            <a:extLst>
              <a:ext uri="{FF2B5EF4-FFF2-40B4-BE49-F238E27FC236}">
                <a16:creationId xmlns:a16="http://schemas.microsoft.com/office/drawing/2014/main" id="{3912FA7C-BB7D-4142-A390-38D60B76E58E}"/>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IIot</a:t>
            </a:r>
            <a:endParaRPr lang="en-US" dirty="0"/>
          </a:p>
        </p:txBody>
      </p:sp>
      <p:pic>
        <p:nvPicPr>
          <p:cNvPr id="17412" name="Picture 4" descr="Imagem relacionada">
            <a:extLst>
              <a:ext uri="{FF2B5EF4-FFF2-40B4-BE49-F238E27FC236}">
                <a16:creationId xmlns:a16="http://schemas.microsoft.com/office/drawing/2014/main" id="{BA873B7F-5BF1-42CD-B3D1-42F22391F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0" y="3703320"/>
            <a:ext cx="5608320" cy="31546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m para industrial iot">
            <a:extLst>
              <a:ext uri="{FF2B5EF4-FFF2-40B4-BE49-F238E27FC236}">
                <a16:creationId xmlns:a16="http://schemas.microsoft.com/office/drawing/2014/main" id="{C39E7A48-FE12-40F2-BE40-A8CA7ED33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63" y="1870078"/>
            <a:ext cx="5279137" cy="184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6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AC5C-D690-48CE-BA15-C8C19815EDF5}"/>
              </a:ext>
            </a:extLst>
          </p:cNvPr>
          <p:cNvSpPr>
            <a:spLocks noGrp="1"/>
          </p:cNvSpPr>
          <p:nvPr>
            <p:ph type="title"/>
          </p:nvPr>
        </p:nvSpPr>
        <p:spPr/>
        <p:txBody>
          <a:bodyPr/>
          <a:lstStyle/>
          <a:p>
            <a:r>
              <a:rPr lang="pt-PT" dirty="0" err="1"/>
              <a:t>Imagining</a:t>
            </a:r>
            <a:r>
              <a:rPr lang="pt-PT" dirty="0"/>
              <a:t> </a:t>
            </a:r>
            <a:r>
              <a:rPr lang="pt-PT" dirty="0" err="1"/>
              <a:t>Industry</a:t>
            </a:r>
            <a:r>
              <a:rPr lang="pt-PT" dirty="0"/>
              <a:t> 5.0</a:t>
            </a:r>
            <a:endParaRPr lang="en-US" dirty="0"/>
          </a:p>
        </p:txBody>
      </p:sp>
      <p:sp>
        <p:nvSpPr>
          <p:cNvPr id="4" name="Slide Number Placeholder 3">
            <a:extLst>
              <a:ext uri="{FF2B5EF4-FFF2-40B4-BE49-F238E27FC236}">
                <a16:creationId xmlns:a16="http://schemas.microsoft.com/office/drawing/2014/main" id="{2A917859-1799-43D7-9599-330C8A96A9AB}"/>
              </a:ext>
            </a:extLst>
          </p:cNvPr>
          <p:cNvSpPr>
            <a:spLocks noGrp="1"/>
          </p:cNvSpPr>
          <p:nvPr>
            <p:ph type="sldNum" sz="quarter" idx="12"/>
          </p:nvPr>
        </p:nvSpPr>
        <p:spPr/>
        <p:txBody>
          <a:bodyPr/>
          <a:lstStyle/>
          <a:p>
            <a:fld id="{52109613-7EC3-4505-9353-8B6E61E0BD49}" type="slidenum">
              <a:rPr lang="en-US" smtClean="0"/>
              <a:t>22</a:t>
            </a:fld>
            <a:endParaRPr lang="en-US"/>
          </a:p>
        </p:txBody>
      </p:sp>
      <p:pic>
        <p:nvPicPr>
          <p:cNvPr id="8" name="Animation">
            <a:hlinkClick r:id="" action="ppaction://media"/>
            <a:extLst>
              <a:ext uri="{FF2B5EF4-FFF2-40B4-BE49-F238E27FC236}">
                <a16:creationId xmlns:a16="http://schemas.microsoft.com/office/drawing/2014/main" id="{44E89432-54ED-420E-A75D-5781426A03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714617"/>
            <a:ext cx="9144000" cy="5143383"/>
          </a:xfrm>
        </p:spPr>
      </p:pic>
      <p:pic>
        <p:nvPicPr>
          <p:cNvPr id="10" name="Graphic 9">
            <a:extLst>
              <a:ext uri="{FF2B5EF4-FFF2-40B4-BE49-F238E27FC236}">
                <a16:creationId xmlns:a16="http://schemas.microsoft.com/office/drawing/2014/main" id="{617AE78A-465A-437D-B637-A873D943E6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638" y="1917701"/>
            <a:ext cx="8482723" cy="4575173"/>
          </a:xfrm>
          <a:prstGeom prst="rect">
            <a:avLst/>
          </a:prstGeom>
        </p:spPr>
      </p:pic>
    </p:spTree>
    <p:extLst>
      <p:ext uri="{BB962C8B-B14F-4D97-AF65-F5344CB8AC3E}">
        <p14:creationId xmlns:p14="http://schemas.microsoft.com/office/powerpoint/2010/main" val="134321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565E-D7D4-4FC4-A80F-C3187D030347}"/>
              </a:ext>
            </a:extLst>
          </p:cNvPr>
          <p:cNvSpPr>
            <a:spLocks noGrp="1"/>
          </p:cNvSpPr>
          <p:nvPr>
            <p:ph type="title"/>
          </p:nvPr>
        </p:nvSpPr>
        <p:spPr/>
        <p:txBody>
          <a:bodyPr/>
          <a:lstStyle/>
          <a:p>
            <a:r>
              <a:rPr lang="pt-PT" dirty="0" err="1"/>
              <a:t>Imagining</a:t>
            </a:r>
            <a:r>
              <a:rPr lang="pt-PT" dirty="0"/>
              <a:t> </a:t>
            </a:r>
            <a:r>
              <a:rPr lang="pt-PT" dirty="0" err="1"/>
              <a:t>Industry</a:t>
            </a:r>
            <a:r>
              <a:rPr lang="pt-PT" dirty="0"/>
              <a:t> 5.0</a:t>
            </a:r>
            <a:endParaRPr lang="en-US" dirty="0"/>
          </a:p>
        </p:txBody>
      </p:sp>
      <p:sp>
        <p:nvSpPr>
          <p:cNvPr id="3" name="Content Placeholder 2">
            <a:extLst>
              <a:ext uri="{FF2B5EF4-FFF2-40B4-BE49-F238E27FC236}">
                <a16:creationId xmlns:a16="http://schemas.microsoft.com/office/drawing/2014/main" id="{448A3014-C4F2-4FF0-B6D7-E4A0F152710C}"/>
              </a:ext>
            </a:extLst>
          </p:cNvPr>
          <p:cNvSpPr>
            <a:spLocks noGrp="1"/>
          </p:cNvSpPr>
          <p:nvPr>
            <p:ph idx="1"/>
          </p:nvPr>
        </p:nvSpPr>
        <p:spPr>
          <a:xfrm>
            <a:off x="628650" y="1825625"/>
            <a:ext cx="7064055" cy="4351338"/>
          </a:xfrm>
        </p:spPr>
        <p:txBody>
          <a:bodyPr>
            <a:normAutofit/>
          </a:bodyPr>
          <a:lstStyle/>
          <a:p>
            <a:pPr algn="just"/>
            <a:r>
              <a:rPr lang="en-US" b="1" cap="all" dirty="0">
                <a:solidFill>
                  <a:schemeClr val="accent2"/>
                </a:solidFill>
              </a:rPr>
              <a:t>ARTIFICIAL INTELLIGENCE</a:t>
            </a:r>
          </a:p>
          <a:p>
            <a:pPr lvl="1" algn="just"/>
            <a:r>
              <a:rPr lang="en-US" sz="2000" dirty="0"/>
              <a:t>AI delivers the promise of rapid processing of large amounts of data and deep machine learning, the applications in manufacturing are endless with Industry 5.0.</a:t>
            </a:r>
          </a:p>
          <a:p>
            <a:pPr algn="just"/>
            <a:endParaRPr lang="en-US" dirty="0"/>
          </a:p>
          <a:p>
            <a:pPr algn="just"/>
            <a:r>
              <a:rPr lang="en-US" b="1" cap="all" dirty="0">
                <a:solidFill>
                  <a:schemeClr val="accent2"/>
                </a:solidFill>
              </a:rPr>
              <a:t>MANUFACTURING IN THE AUGMENTED AGE</a:t>
            </a:r>
          </a:p>
          <a:p>
            <a:pPr lvl="1" algn="just"/>
            <a:r>
              <a:rPr lang="en-US" sz="2000" dirty="0"/>
              <a:t>In the augmented age of Industry 5.0, we will use tools like VR headsets to augment our skills and to make processes simpler and more repeatable. </a:t>
            </a:r>
          </a:p>
          <a:p>
            <a:pPr lvl="1" algn="just"/>
            <a:r>
              <a:rPr lang="en-US" sz="2000" dirty="0"/>
              <a:t>Is expected to be using AR glasses to deliver a mixed reality experience to both our staff and our visitors.</a:t>
            </a:r>
          </a:p>
        </p:txBody>
      </p:sp>
      <p:sp>
        <p:nvSpPr>
          <p:cNvPr id="4" name="Slide Number Placeholder 3">
            <a:extLst>
              <a:ext uri="{FF2B5EF4-FFF2-40B4-BE49-F238E27FC236}">
                <a16:creationId xmlns:a16="http://schemas.microsoft.com/office/drawing/2014/main" id="{D987E618-51B4-45F7-AD03-50407D420C7F}"/>
              </a:ext>
            </a:extLst>
          </p:cNvPr>
          <p:cNvSpPr>
            <a:spLocks noGrp="1"/>
          </p:cNvSpPr>
          <p:nvPr>
            <p:ph type="sldNum" sz="quarter" idx="12"/>
          </p:nvPr>
        </p:nvSpPr>
        <p:spPr/>
        <p:txBody>
          <a:bodyPr/>
          <a:lstStyle/>
          <a:p>
            <a:fld id="{52109613-7EC3-4505-9353-8B6E61E0BD49}" type="slidenum">
              <a:rPr lang="en-US" smtClean="0"/>
              <a:t>23</a:t>
            </a:fld>
            <a:endParaRPr lang="en-US"/>
          </a:p>
        </p:txBody>
      </p:sp>
      <p:pic>
        <p:nvPicPr>
          <p:cNvPr id="1026" name="Picture 2">
            <a:extLst>
              <a:ext uri="{FF2B5EF4-FFF2-40B4-BE49-F238E27FC236}">
                <a16:creationId xmlns:a16="http://schemas.microsoft.com/office/drawing/2014/main" id="{8A17A6B2-216A-4C6F-BDB5-4FCD0D9E0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162" y="2634544"/>
            <a:ext cx="1396067" cy="1396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20483-B447-4111-957C-537CBDD36379}"/>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60933" y="4694149"/>
            <a:ext cx="1332524" cy="13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BF7D-6CA3-4A61-8E04-89135B01C189}"/>
              </a:ext>
            </a:extLst>
          </p:cNvPr>
          <p:cNvSpPr>
            <a:spLocks noGrp="1"/>
          </p:cNvSpPr>
          <p:nvPr>
            <p:ph type="title"/>
          </p:nvPr>
        </p:nvSpPr>
        <p:spPr/>
        <p:txBody>
          <a:bodyPr/>
          <a:lstStyle/>
          <a:p>
            <a:r>
              <a:rPr lang="pt-PT" dirty="0" err="1"/>
              <a:t>Imagining</a:t>
            </a:r>
            <a:r>
              <a:rPr lang="pt-PT" dirty="0"/>
              <a:t> </a:t>
            </a:r>
            <a:r>
              <a:rPr lang="pt-PT" dirty="0" err="1"/>
              <a:t>Industry</a:t>
            </a:r>
            <a:r>
              <a:rPr lang="pt-PT" dirty="0"/>
              <a:t> 5.0</a:t>
            </a:r>
            <a:endParaRPr lang="en-US" dirty="0"/>
          </a:p>
        </p:txBody>
      </p:sp>
      <p:sp>
        <p:nvSpPr>
          <p:cNvPr id="3" name="Content Placeholder 2">
            <a:extLst>
              <a:ext uri="{FF2B5EF4-FFF2-40B4-BE49-F238E27FC236}">
                <a16:creationId xmlns:a16="http://schemas.microsoft.com/office/drawing/2014/main" id="{BF035C0F-A417-4A14-9BD4-ADC6C0E53FB8}"/>
              </a:ext>
            </a:extLst>
          </p:cNvPr>
          <p:cNvSpPr>
            <a:spLocks noGrp="1"/>
          </p:cNvSpPr>
          <p:nvPr>
            <p:ph idx="1"/>
          </p:nvPr>
        </p:nvSpPr>
        <p:spPr>
          <a:xfrm>
            <a:off x="628650" y="1825625"/>
            <a:ext cx="7324113" cy="4351338"/>
          </a:xfrm>
        </p:spPr>
        <p:txBody>
          <a:bodyPr>
            <a:normAutofit fontScale="92500" lnSpcReduction="10000"/>
          </a:bodyPr>
          <a:lstStyle/>
          <a:p>
            <a:pPr algn="just">
              <a:lnSpc>
                <a:spcPct val="100000"/>
              </a:lnSpc>
            </a:pPr>
            <a:r>
              <a:rPr lang="en-US" b="1" cap="all" dirty="0">
                <a:solidFill>
                  <a:schemeClr val="accent2"/>
                </a:solidFill>
              </a:rPr>
              <a:t>COBOTS – COMPANIONS AND COLLABORATORS</a:t>
            </a:r>
          </a:p>
          <a:p>
            <a:pPr lvl="1" algn="just"/>
            <a:r>
              <a:rPr lang="en-US" sz="2000" dirty="0"/>
              <a:t>The most important part of the application of robotics with Industry 5.0, like other forms of automation is going to be the human machine interface (HMI) and the close and mutually beneficial relationship between the two. </a:t>
            </a:r>
          </a:p>
          <a:p>
            <a:pPr lvl="1" algn="just"/>
            <a:r>
              <a:rPr lang="en-US" sz="2000" dirty="0"/>
              <a:t>Robots will learn from humans, as well as sharing their ability to do the tasks operators can’t, or don’t need to do.</a:t>
            </a:r>
          </a:p>
          <a:p>
            <a:endParaRPr lang="en-US" cap="all" dirty="0"/>
          </a:p>
          <a:p>
            <a:r>
              <a:rPr lang="en-US" b="1" cap="all" dirty="0">
                <a:solidFill>
                  <a:schemeClr val="accent2"/>
                </a:solidFill>
              </a:rPr>
              <a:t>WEARABLES THAT KEEP OUR TEAM SAFE</a:t>
            </a:r>
          </a:p>
          <a:p>
            <a:pPr lvl="1" algn="just"/>
            <a:r>
              <a:rPr lang="en-US" sz="2000" dirty="0"/>
              <a:t>Wearables like smart gloves offer the user the ability to use gesture control to operate equipment as well as pull up display information or make adjustments; but what about smart fabrics that monitor stress levels within operators doing challenging and mission critical work?</a:t>
            </a:r>
          </a:p>
          <a:p>
            <a:pPr algn="just"/>
            <a:endParaRPr lang="en-US" dirty="0"/>
          </a:p>
          <a:p>
            <a:endParaRPr lang="en-US" dirty="0"/>
          </a:p>
        </p:txBody>
      </p:sp>
      <p:sp>
        <p:nvSpPr>
          <p:cNvPr id="4" name="Slide Number Placeholder 3">
            <a:extLst>
              <a:ext uri="{FF2B5EF4-FFF2-40B4-BE49-F238E27FC236}">
                <a16:creationId xmlns:a16="http://schemas.microsoft.com/office/drawing/2014/main" id="{529AACB2-BBDF-47BE-8176-2772C43EB0E1}"/>
              </a:ext>
            </a:extLst>
          </p:cNvPr>
          <p:cNvSpPr>
            <a:spLocks noGrp="1"/>
          </p:cNvSpPr>
          <p:nvPr>
            <p:ph type="sldNum" sz="quarter" idx="12"/>
          </p:nvPr>
        </p:nvSpPr>
        <p:spPr/>
        <p:txBody>
          <a:bodyPr/>
          <a:lstStyle/>
          <a:p>
            <a:fld id="{52109613-7EC3-4505-9353-8B6E61E0BD49}" type="slidenum">
              <a:rPr lang="en-US" smtClean="0"/>
              <a:t>24</a:t>
            </a:fld>
            <a:endParaRPr lang="en-US"/>
          </a:p>
        </p:txBody>
      </p:sp>
      <p:pic>
        <p:nvPicPr>
          <p:cNvPr id="2050" name="Picture 2">
            <a:extLst>
              <a:ext uri="{FF2B5EF4-FFF2-40B4-BE49-F238E27FC236}">
                <a16:creationId xmlns:a16="http://schemas.microsoft.com/office/drawing/2014/main" id="{9208622C-EB6C-42EB-83BA-AFAA33761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952763" y="3048940"/>
            <a:ext cx="937551" cy="9375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FFD327F-6295-4D7A-94C6-D1604D38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016" y="4716190"/>
            <a:ext cx="937551" cy="94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5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1967-A524-4A3F-AA64-D41B10EB4380}"/>
              </a:ext>
            </a:extLst>
          </p:cNvPr>
          <p:cNvSpPr>
            <a:spLocks noGrp="1"/>
          </p:cNvSpPr>
          <p:nvPr>
            <p:ph type="title"/>
          </p:nvPr>
        </p:nvSpPr>
        <p:spPr/>
        <p:txBody>
          <a:bodyPr/>
          <a:lstStyle/>
          <a:p>
            <a:r>
              <a:rPr lang="pt-PT" dirty="0" err="1"/>
              <a:t>Imagining</a:t>
            </a:r>
            <a:r>
              <a:rPr lang="pt-PT" dirty="0"/>
              <a:t> </a:t>
            </a:r>
            <a:r>
              <a:rPr lang="pt-PT" dirty="0" err="1"/>
              <a:t>Industry</a:t>
            </a:r>
            <a:r>
              <a:rPr lang="pt-PT" dirty="0"/>
              <a:t> 5.0</a:t>
            </a:r>
            <a:endParaRPr lang="en-US" dirty="0"/>
          </a:p>
        </p:txBody>
      </p:sp>
      <p:sp>
        <p:nvSpPr>
          <p:cNvPr id="3" name="Content Placeholder 2">
            <a:extLst>
              <a:ext uri="{FF2B5EF4-FFF2-40B4-BE49-F238E27FC236}">
                <a16:creationId xmlns:a16="http://schemas.microsoft.com/office/drawing/2014/main" id="{B865CDBB-3AA1-4D70-81C5-45D0F4A09861}"/>
              </a:ext>
            </a:extLst>
          </p:cNvPr>
          <p:cNvSpPr>
            <a:spLocks noGrp="1"/>
          </p:cNvSpPr>
          <p:nvPr>
            <p:ph idx="1"/>
          </p:nvPr>
        </p:nvSpPr>
        <p:spPr/>
        <p:txBody>
          <a:bodyPr/>
          <a:lstStyle/>
          <a:p>
            <a:pPr algn="just"/>
            <a:r>
              <a:rPr lang="en-US" sz="2600" b="1" cap="all" dirty="0">
                <a:solidFill>
                  <a:schemeClr val="accent2"/>
                </a:solidFill>
              </a:rPr>
              <a:t>DIGITAL TWIN</a:t>
            </a:r>
          </a:p>
          <a:p>
            <a:pPr lvl="1" algn="just"/>
            <a:r>
              <a:rPr lang="en-US" sz="2000" dirty="0"/>
              <a:t>Powered through intelligent machine-to-machine (M2M) communication and Track Trace and Control (TTC) System, think our factory is a shining example of the Internet of Manufacturing (IoM) for an EMS provider.</a:t>
            </a:r>
          </a:p>
          <a:p>
            <a:endParaRPr lang="en-US" dirty="0"/>
          </a:p>
        </p:txBody>
      </p:sp>
      <p:sp>
        <p:nvSpPr>
          <p:cNvPr id="4" name="Slide Number Placeholder 3">
            <a:extLst>
              <a:ext uri="{FF2B5EF4-FFF2-40B4-BE49-F238E27FC236}">
                <a16:creationId xmlns:a16="http://schemas.microsoft.com/office/drawing/2014/main" id="{5753C241-4A1E-45FA-9E32-D98E1784A951}"/>
              </a:ext>
            </a:extLst>
          </p:cNvPr>
          <p:cNvSpPr>
            <a:spLocks noGrp="1"/>
          </p:cNvSpPr>
          <p:nvPr>
            <p:ph type="sldNum" sz="quarter" idx="12"/>
          </p:nvPr>
        </p:nvSpPr>
        <p:spPr/>
        <p:txBody>
          <a:bodyPr/>
          <a:lstStyle/>
          <a:p>
            <a:fld id="{52109613-7EC3-4505-9353-8B6E61E0BD49}" type="slidenum">
              <a:rPr lang="en-US" smtClean="0"/>
              <a:t>25</a:t>
            </a:fld>
            <a:endParaRPr lang="en-US"/>
          </a:p>
        </p:txBody>
      </p:sp>
      <p:pic>
        <p:nvPicPr>
          <p:cNvPr id="3076" name="Picture 4" descr="Resultado de imagem para digital twin industry">
            <a:extLst>
              <a:ext uri="{FF2B5EF4-FFF2-40B4-BE49-F238E27FC236}">
                <a16:creationId xmlns:a16="http://schemas.microsoft.com/office/drawing/2014/main" id="{0184A01F-F397-440A-BF12-A8EE2931B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793" y="3429000"/>
            <a:ext cx="4375557" cy="320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65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a:t>Future </a:t>
            </a:r>
            <a:r>
              <a:rPr lang="pt-PT" dirty="0" err="1"/>
              <a:t>of</a:t>
            </a:r>
            <a:r>
              <a:rPr lang="pt-PT" dirty="0"/>
              <a:t> </a:t>
            </a:r>
            <a:r>
              <a:rPr lang="pt-PT" dirty="0" err="1"/>
              <a:t>IoT</a:t>
            </a:r>
            <a:endParaRPr lang="en-US" dirty="0"/>
          </a:p>
        </p:txBody>
      </p:sp>
      <p:sp>
        <p:nvSpPr>
          <p:cNvPr id="3" name="Content Placeholder 2">
            <a:extLst>
              <a:ext uri="{FF2B5EF4-FFF2-40B4-BE49-F238E27FC236}">
                <a16:creationId xmlns:a16="http://schemas.microsoft.com/office/drawing/2014/main" id="{971B2D22-5CC1-41B2-834B-035C2BC89B46}"/>
              </a:ext>
            </a:extLst>
          </p:cNvPr>
          <p:cNvSpPr>
            <a:spLocks noGrp="1"/>
          </p:cNvSpPr>
          <p:nvPr>
            <p:ph idx="1"/>
          </p:nvPr>
        </p:nvSpPr>
        <p:spPr>
          <a:xfrm>
            <a:off x="588169" y="2457826"/>
            <a:ext cx="3547871" cy="3653218"/>
          </a:xfrm>
        </p:spPr>
        <p:txBody>
          <a:bodyPr>
            <a:normAutofit/>
          </a:bodyPr>
          <a:lstStyle/>
          <a:p>
            <a:pPr marL="0" indent="0">
              <a:buNone/>
            </a:pPr>
            <a:r>
              <a:rPr lang="en-US" sz="1800" dirty="0"/>
              <a:t>IoT (</a:t>
            </a:r>
            <a:r>
              <a:rPr lang="en-US" sz="1800" dirty="0" err="1"/>
              <a:t>IIoT</a:t>
            </a:r>
            <a:r>
              <a:rPr lang="en-US" sz="1800" dirty="0"/>
              <a:t>) and Artificial intelligence</a:t>
            </a:r>
          </a:p>
          <a:p>
            <a:pPr>
              <a:buFontTx/>
              <a:buChar char="-"/>
            </a:pPr>
            <a:r>
              <a:rPr lang="en-US" sz="1800" dirty="0"/>
              <a:t>Cloud dependent</a:t>
            </a:r>
          </a:p>
          <a:p>
            <a:pPr>
              <a:buFontTx/>
              <a:buChar char="-"/>
            </a:pPr>
            <a:r>
              <a:rPr lang="en-US" sz="1800" dirty="0"/>
              <a:t>Ai ethics and safety</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26</a:t>
            </a:fld>
            <a:endParaRPr lang="en-US" dirty="0"/>
          </a:p>
        </p:txBody>
      </p:sp>
      <p:sp>
        <p:nvSpPr>
          <p:cNvPr id="9" name="Rectangle: Diagonal Corners Snipped 8">
            <a:extLst>
              <a:ext uri="{FF2B5EF4-FFF2-40B4-BE49-F238E27FC236}">
                <a16:creationId xmlns:a16="http://schemas.microsoft.com/office/drawing/2014/main" id="{3912FA7C-BB7D-4142-A390-38D60B76E58E}"/>
              </a:ext>
            </a:extLst>
          </p:cNvPr>
          <p:cNvSpPr/>
          <p:nvPr/>
        </p:nvSpPr>
        <p:spPr>
          <a:xfrm>
            <a:off x="628650" y="1825625"/>
            <a:ext cx="1828800" cy="370847"/>
          </a:xfrm>
          <a:prstGeom prst="snip2Diag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PT" dirty="0" err="1"/>
              <a:t>AIoT</a:t>
            </a:r>
            <a:endParaRPr lang="en-US" dirty="0"/>
          </a:p>
        </p:txBody>
      </p:sp>
      <p:pic>
        <p:nvPicPr>
          <p:cNvPr id="18434" name="Picture 2" descr="Resultado de imagem para keras">
            <a:extLst>
              <a:ext uri="{FF2B5EF4-FFF2-40B4-BE49-F238E27FC236}">
                <a16:creationId xmlns:a16="http://schemas.microsoft.com/office/drawing/2014/main" id="{D0C1D7F5-E7F2-4FC1-B335-3EAEC6FD870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9092" y="2301799"/>
            <a:ext cx="2193798" cy="93236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ultado de imagem para pytorch">
            <a:extLst>
              <a:ext uri="{FF2B5EF4-FFF2-40B4-BE49-F238E27FC236}">
                <a16:creationId xmlns:a16="http://schemas.microsoft.com/office/drawing/2014/main" id="{CF887CD6-8680-4927-A559-900157FE0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124" b="30647"/>
          <a:stretch/>
        </p:blipFill>
        <p:spPr bwMode="auto">
          <a:xfrm>
            <a:off x="5746620" y="3271750"/>
            <a:ext cx="1682496" cy="47379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Resultado de imagem para nvidia logo">
            <a:extLst>
              <a:ext uri="{FF2B5EF4-FFF2-40B4-BE49-F238E27FC236}">
                <a16:creationId xmlns:a16="http://schemas.microsoft.com/office/drawing/2014/main" id="{0E02FB51-6B01-49A6-BED2-150C386D12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073" b="37460"/>
          <a:stretch/>
        </p:blipFill>
        <p:spPr bwMode="auto">
          <a:xfrm>
            <a:off x="4864891" y="3972362"/>
            <a:ext cx="1682496" cy="411667"/>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Resultado de imagem para iot device">
            <a:extLst>
              <a:ext uri="{FF2B5EF4-FFF2-40B4-BE49-F238E27FC236}">
                <a16:creationId xmlns:a16="http://schemas.microsoft.com/office/drawing/2014/main" id="{268DBB52-FC23-46E5-AF39-8FFF1995A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82" y="3959497"/>
            <a:ext cx="2543865" cy="149361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Right 5">
            <a:extLst>
              <a:ext uri="{FF2B5EF4-FFF2-40B4-BE49-F238E27FC236}">
                <a16:creationId xmlns:a16="http://schemas.microsoft.com/office/drawing/2014/main" id="{B58BB138-F031-45AE-A720-E1468ACDE0B4}"/>
              </a:ext>
            </a:extLst>
          </p:cNvPr>
          <p:cNvSpPr/>
          <p:nvPr/>
        </p:nvSpPr>
        <p:spPr>
          <a:xfrm rot="19534654">
            <a:off x="2752464" y="2966347"/>
            <a:ext cx="4848581" cy="484632"/>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8444" name="Picture 12" descr="Resultado de imagem para ai on edge">
            <a:extLst>
              <a:ext uri="{FF2B5EF4-FFF2-40B4-BE49-F238E27FC236}">
                <a16:creationId xmlns:a16="http://schemas.microsoft.com/office/drawing/2014/main" id="{72F84C4E-97C5-4157-AC04-4212EBA4C4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496" b="589"/>
          <a:stretch/>
        </p:blipFill>
        <p:spPr bwMode="auto">
          <a:xfrm>
            <a:off x="2886287" y="3335250"/>
            <a:ext cx="6195503" cy="3474604"/>
          </a:xfrm>
          <a:prstGeom prst="rect">
            <a:avLst/>
          </a:prstGeom>
          <a:noFill/>
          <a:extLst>
            <a:ext uri="{909E8E84-426E-40DD-AFC4-6F175D3DCCD1}">
              <a14:hiddenFill xmlns:a14="http://schemas.microsoft.com/office/drawing/2010/main">
                <a:solidFill>
                  <a:srgbClr val="FFFFFF"/>
                </a:solidFill>
              </a14:hiddenFill>
            </a:ext>
          </a:extLst>
        </p:spPr>
      </p:pic>
      <p:sp>
        <p:nvSpPr>
          <p:cNvPr id="8" name="Arrow: U-Turn 7">
            <a:extLst>
              <a:ext uri="{FF2B5EF4-FFF2-40B4-BE49-F238E27FC236}">
                <a16:creationId xmlns:a16="http://schemas.microsoft.com/office/drawing/2014/main" id="{FCC47E26-E19A-4B75-AEE2-708A65BC6989}"/>
              </a:ext>
            </a:extLst>
          </p:cNvPr>
          <p:cNvSpPr/>
          <p:nvPr/>
        </p:nvSpPr>
        <p:spPr>
          <a:xfrm rot="5400000">
            <a:off x="2820562" y="4315425"/>
            <a:ext cx="841189" cy="10541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20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44"/>
                                        </p:tgtEl>
                                        <p:attrNameLst>
                                          <p:attrName>style.visibility</p:attrName>
                                        </p:attrNameLst>
                                      </p:cBhvr>
                                      <p:to>
                                        <p:strVal val="visible"/>
                                      </p:to>
                                    </p:set>
                                    <p:animEffect transition="in" filter="fade">
                                      <p:cBhvr>
                                        <p:cTn id="7" dur="500"/>
                                        <p:tgtEl>
                                          <p:spTgt spid="184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74B2-EFA9-4894-8306-CA08F9E219E5}"/>
              </a:ext>
            </a:extLst>
          </p:cNvPr>
          <p:cNvSpPr>
            <a:spLocks noGrp="1"/>
          </p:cNvSpPr>
          <p:nvPr>
            <p:ph type="title"/>
          </p:nvPr>
        </p:nvSpPr>
        <p:spPr/>
        <p:txBody>
          <a:bodyPr/>
          <a:lstStyle/>
          <a:p>
            <a:r>
              <a:rPr lang="pt-PT" dirty="0" err="1"/>
              <a:t>AIoT</a:t>
            </a:r>
            <a:br>
              <a:rPr lang="pt-PT" dirty="0"/>
            </a:br>
            <a:r>
              <a:rPr lang="en-US" sz="2800" dirty="0"/>
              <a:t>When Ai/ML Meets the Internet of Things</a:t>
            </a:r>
            <a:endParaRPr lang="pt-PT" dirty="0"/>
          </a:p>
        </p:txBody>
      </p:sp>
      <p:pic>
        <p:nvPicPr>
          <p:cNvPr id="11266" name="Picture 2" descr="How AI and IoT Are Transforming the Future of the Corporate World | The  Manifest">
            <a:extLst>
              <a:ext uri="{FF2B5EF4-FFF2-40B4-BE49-F238E27FC236}">
                <a16:creationId xmlns:a16="http://schemas.microsoft.com/office/drawing/2014/main" id="{598EFF24-9BC7-4124-B6A5-92207FA59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93" y="2417989"/>
            <a:ext cx="6958013" cy="295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933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E56C-6670-400C-A5A2-BBBE79FBB9D4}"/>
              </a:ext>
            </a:extLst>
          </p:cNvPr>
          <p:cNvSpPr>
            <a:spLocks noGrp="1"/>
          </p:cNvSpPr>
          <p:nvPr>
            <p:ph type="title"/>
          </p:nvPr>
        </p:nvSpPr>
        <p:spPr/>
        <p:txBody>
          <a:bodyPr>
            <a:normAutofit/>
          </a:bodyPr>
          <a:lstStyle/>
          <a:p>
            <a:r>
              <a:rPr lang="pt-PT" sz="3600" b="1" dirty="0" err="1"/>
              <a:t>AIoT</a:t>
            </a:r>
            <a:br>
              <a:rPr lang="pt-PT" sz="3600" b="1" dirty="0"/>
            </a:br>
            <a:r>
              <a:rPr lang="pt-PT" sz="3600" b="1" dirty="0" err="1"/>
              <a:t>What</a:t>
            </a:r>
            <a:r>
              <a:rPr lang="pt-PT" sz="3600" b="1" dirty="0"/>
              <a:t> </a:t>
            </a:r>
            <a:r>
              <a:rPr lang="pt-PT" sz="3600" b="1" dirty="0" err="1"/>
              <a:t>is</a:t>
            </a:r>
            <a:r>
              <a:rPr lang="pt-PT" sz="3600" b="1" dirty="0"/>
              <a:t> </a:t>
            </a:r>
            <a:r>
              <a:rPr lang="pt-PT" sz="3600" b="1" dirty="0" err="1"/>
              <a:t>Machine</a:t>
            </a:r>
            <a:r>
              <a:rPr lang="pt-PT" sz="3600" b="1" dirty="0"/>
              <a:t> </a:t>
            </a:r>
            <a:r>
              <a:rPr lang="pt-PT" sz="3600" b="1" dirty="0" err="1"/>
              <a:t>Learning</a:t>
            </a:r>
            <a:r>
              <a:rPr lang="pt-PT" sz="3600" b="1" dirty="0"/>
              <a:t>?</a:t>
            </a:r>
            <a:endParaRPr lang="en-US" sz="3600" b="1" dirty="0"/>
          </a:p>
        </p:txBody>
      </p:sp>
      <p:sp>
        <p:nvSpPr>
          <p:cNvPr id="4" name="Slide Number Placeholder 3">
            <a:extLst>
              <a:ext uri="{FF2B5EF4-FFF2-40B4-BE49-F238E27FC236}">
                <a16:creationId xmlns:a16="http://schemas.microsoft.com/office/drawing/2014/main" id="{49146219-49ED-42A8-955D-4E1022A53C3F}"/>
              </a:ext>
            </a:extLst>
          </p:cNvPr>
          <p:cNvSpPr>
            <a:spLocks noGrp="1"/>
          </p:cNvSpPr>
          <p:nvPr>
            <p:ph type="sldNum" sz="quarter" idx="12"/>
          </p:nvPr>
        </p:nvSpPr>
        <p:spPr/>
        <p:txBody>
          <a:bodyPr/>
          <a:lstStyle/>
          <a:p>
            <a:fld id="{52109613-7EC3-4505-9353-8B6E61E0BD49}" type="slidenum">
              <a:rPr lang="en-US" smtClean="0"/>
              <a:t>28</a:t>
            </a:fld>
            <a:endParaRPr lang="en-US"/>
          </a:p>
        </p:txBody>
      </p:sp>
      <p:sp>
        <p:nvSpPr>
          <p:cNvPr id="8" name="Rectangle 7">
            <a:extLst>
              <a:ext uri="{FF2B5EF4-FFF2-40B4-BE49-F238E27FC236}">
                <a16:creationId xmlns:a16="http://schemas.microsoft.com/office/drawing/2014/main" id="{61F570FE-3550-405E-991E-FDD20918F86D}"/>
              </a:ext>
            </a:extLst>
          </p:cNvPr>
          <p:cNvSpPr/>
          <p:nvPr/>
        </p:nvSpPr>
        <p:spPr>
          <a:xfrm>
            <a:off x="745282" y="1911022"/>
            <a:ext cx="767085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a:t>Machine learning is a </a:t>
            </a:r>
            <a:r>
              <a:rPr lang="en-US" b="1" dirty="0"/>
              <a:t>subfield within AI</a:t>
            </a:r>
            <a:r>
              <a:rPr lang="en-US" dirty="0"/>
              <a:t>, or artificial intelligence, that uses a lot of data to infer interesting </a:t>
            </a:r>
            <a:r>
              <a:rPr lang="en-US" b="1" dirty="0"/>
              <a:t>patterns</a:t>
            </a:r>
            <a:r>
              <a:rPr lang="en-US" dirty="0"/>
              <a:t> about new data that it's seeing.</a:t>
            </a:r>
            <a:endParaRPr lang="en-US" b="1" dirty="0"/>
          </a:p>
        </p:txBody>
      </p:sp>
      <p:pic>
        <p:nvPicPr>
          <p:cNvPr id="2050" name="Picture 2" descr="Aprendizagem profunda vs. aprendizagem automática - Azure Machine Learning  | Microsoft Docs">
            <a:extLst>
              <a:ext uri="{FF2B5EF4-FFF2-40B4-BE49-F238E27FC236}">
                <a16:creationId xmlns:a16="http://schemas.microsoft.com/office/drawing/2014/main" id="{C1DC5433-65D6-4E67-8EFB-2D9852363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1591"/>
            <a:ext cx="4476750" cy="3095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6160C1B-690A-4369-AB00-11273833DB82}"/>
              </a:ext>
            </a:extLst>
          </p:cNvPr>
          <p:cNvSpPr txBox="1"/>
          <p:nvPr/>
        </p:nvSpPr>
        <p:spPr>
          <a:xfrm>
            <a:off x="5368834" y="3429000"/>
            <a:ext cx="4572000" cy="3139321"/>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2F2F33"/>
                </a:solidFill>
                <a:effectLst/>
                <a:latin typeface="Poppins" panose="00000500000000000000" pitchFamily="2" charset="0"/>
              </a:rPr>
              <a:t>Image Recognition</a:t>
            </a: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Speech Recognition</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Medical diagnosis</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Statistical Arbitrage</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Learning associations</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Classification</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Prediction</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Extraction</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Regression</a:t>
            </a:r>
            <a:endParaRPr lang="en-US" b="0" i="0" dirty="0">
              <a:solidFill>
                <a:srgbClr val="2F2F33"/>
              </a:solidFill>
              <a:effectLst/>
              <a:latin typeface="Poppins" panose="00000500000000000000" pitchFamily="2" charset="0"/>
            </a:endParaRPr>
          </a:p>
          <a:p>
            <a:pPr marL="285750" indent="-285750">
              <a:buFont typeface="Arial" panose="020B0604020202020204" pitchFamily="34" charset="0"/>
              <a:buChar char="•"/>
            </a:pPr>
            <a:r>
              <a:rPr lang="en-US" b="1" i="0" dirty="0">
                <a:solidFill>
                  <a:srgbClr val="2F2F33"/>
                </a:solidFill>
                <a:effectLst/>
                <a:latin typeface="Poppins" panose="00000500000000000000" pitchFamily="2" charset="0"/>
              </a:rPr>
              <a:t>Financial Services</a:t>
            </a:r>
            <a:endParaRPr lang="en-US" b="0" i="0" dirty="0">
              <a:solidFill>
                <a:srgbClr val="2F2F33"/>
              </a:solidFill>
              <a:effectLst/>
              <a:latin typeface="Poppins" panose="00000500000000000000" pitchFamily="2" charset="0"/>
            </a:endParaRPr>
          </a:p>
          <a:p>
            <a:pPr marL="285750" indent="-285750" algn="l">
              <a:buFont typeface="Arial" panose="020B0604020202020204" pitchFamily="34" charset="0"/>
              <a:buChar char="•"/>
            </a:pPr>
            <a:endParaRPr lang="en-US" b="0" i="0" dirty="0">
              <a:solidFill>
                <a:srgbClr val="2F2F33"/>
              </a:solidFill>
              <a:effectLst/>
              <a:latin typeface="Poppins" panose="00000500000000000000" pitchFamily="2" charset="0"/>
            </a:endParaRPr>
          </a:p>
        </p:txBody>
      </p:sp>
    </p:spTree>
    <p:extLst>
      <p:ext uri="{BB962C8B-B14F-4D97-AF65-F5344CB8AC3E}">
        <p14:creationId xmlns:p14="http://schemas.microsoft.com/office/powerpoint/2010/main" val="15090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29</a:t>
            </a:fld>
            <a:endParaRPr lang="en-US"/>
          </a:p>
        </p:txBody>
      </p:sp>
      <p:sp>
        <p:nvSpPr>
          <p:cNvPr id="9" name="TextBox 8">
            <a:extLst>
              <a:ext uri="{FF2B5EF4-FFF2-40B4-BE49-F238E27FC236}">
                <a16:creationId xmlns:a16="http://schemas.microsoft.com/office/drawing/2014/main" id="{B8E2A0FD-2224-4284-89E7-34BD7AEDEE62}"/>
              </a:ext>
            </a:extLst>
          </p:cNvPr>
          <p:cNvSpPr txBox="1"/>
          <p:nvPr/>
        </p:nvSpPr>
        <p:spPr>
          <a:xfrm>
            <a:off x="5895703" y="2169162"/>
            <a:ext cx="2619647" cy="2585323"/>
          </a:xfrm>
          <a:prstGeom prst="rect">
            <a:avLst/>
          </a:prstGeom>
          <a:noFill/>
        </p:spPr>
        <p:txBody>
          <a:bodyPr wrap="square">
            <a:spAutoFit/>
          </a:bodyPr>
          <a:lstStyle/>
          <a:p>
            <a:r>
              <a:rPr lang="en-US" dirty="0"/>
              <a:t>IoT devices use the internet to communicate, collect, and exchange information about our online activities.</a:t>
            </a:r>
          </a:p>
          <a:p>
            <a:endParaRPr lang="en-US" dirty="0">
              <a:solidFill>
                <a:srgbClr val="FF0000"/>
              </a:solidFill>
            </a:endParaRPr>
          </a:p>
          <a:p>
            <a:r>
              <a:rPr lang="en-US" dirty="0" err="1">
                <a:solidFill>
                  <a:srgbClr val="FF0000"/>
                </a:solidFill>
              </a:rPr>
              <a:t>AIoT</a:t>
            </a:r>
            <a:r>
              <a:rPr lang="en-US" dirty="0">
                <a:solidFill>
                  <a:srgbClr val="FF0000"/>
                </a:solidFill>
              </a:rPr>
              <a:t> is at the tipping pointing of the automation revolution.</a:t>
            </a:r>
            <a:endParaRPr lang="en-150" dirty="0">
              <a:solidFill>
                <a:srgbClr val="FF0000"/>
              </a:solidFill>
            </a:endParaRPr>
          </a:p>
        </p:txBody>
      </p:sp>
      <p:pic>
        <p:nvPicPr>
          <p:cNvPr id="3074" name="Picture 2" descr="AIoT: When Artificial Intelligence Meets the Internet of Things">
            <a:extLst>
              <a:ext uri="{FF2B5EF4-FFF2-40B4-BE49-F238E27FC236}">
                <a16:creationId xmlns:a16="http://schemas.microsoft.com/office/drawing/2014/main" id="{FF40D707-C7EE-4FBC-BF60-E93F15B11B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43" t="79365" r="5655" b="15654"/>
          <a:stretch/>
        </p:blipFill>
        <p:spPr bwMode="auto">
          <a:xfrm>
            <a:off x="388620" y="1846679"/>
            <a:ext cx="5052060" cy="182616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E9973BA9-8EA8-4D2D-87ED-35BE474A60B3}"/>
              </a:ext>
            </a:extLst>
          </p:cNvPr>
          <p:cNvSpPr txBox="1">
            <a:spLocks/>
          </p:cNvSpPr>
          <p:nvPr/>
        </p:nvSpPr>
        <p:spPr>
          <a:xfrm>
            <a:off x="628650" y="38395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pt-PT" dirty="0" err="1"/>
              <a:t>AIoT</a:t>
            </a:r>
            <a:br>
              <a:rPr lang="pt-PT" dirty="0"/>
            </a:br>
            <a:r>
              <a:rPr lang="en-US" sz="2800" dirty="0"/>
              <a:t>When Ai/ML Meets the Internet of Things</a:t>
            </a:r>
            <a:endParaRPr lang="pt-PT" dirty="0"/>
          </a:p>
        </p:txBody>
      </p:sp>
      <p:pic>
        <p:nvPicPr>
          <p:cNvPr id="7" name="Picture 2" descr="AIoT: When Artificial Intelligence Meets the Internet of Things">
            <a:extLst>
              <a:ext uri="{FF2B5EF4-FFF2-40B4-BE49-F238E27FC236}">
                <a16:creationId xmlns:a16="http://schemas.microsoft.com/office/drawing/2014/main" id="{E0B7DDC8-11A1-442C-8C86-36C9B9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7" t="84041" r="6781" b="10978"/>
          <a:stretch/>
        </p:blipFill>
        <p:spPr bwMode="auto">
          <a:xfrm>
            <a:off x="388620" y="3550920"/>
            <a:ext cx="5052060" cy="18261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IoT: When Artificial Intelligence Meets the Internet of Things">
            <a:extLst>
              <a:ext uri="{FF2B5EF4-FFF2-40B4-BE49-F238E27FC236}">
                <a16:creationId xmlns:a16="http://schemas.microsoft.com/office/drawing/2014/main" id="{DFB6ADDE-4869-4B3C-9AD9-6FC45D1DD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7" t="88177" r="6781" b="6842"/>
          <a:stretch/>
        </p:blipFill>
        <p:spPr bwMode="auto">
          <a:xfrm>
            <a:off x="388620" y="5031839"/>
            <a:ext cx="5052060" cy="182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1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E56C-6670-400C-A5A2-BBBE79FBB9D4}"/>
              </a:ext>
            </a:extLst>
          </p:cNvPr>
          <p:cNvSpPr>
            <a:spLocks noGrp="1"/>
          </p:cNvSpPr>
          <p:nvPr>
            <p:ph type="title"/>
          </p:nvPr>
        </p:nvSpPr>
        <p:spPr/>
        <p:txBody>
          <a:bodyPr>
            <a:normAutofit/>
          </a:bodyPr>
          <a:lstStyle/>
          <a:p>
            <a:r>
              <a:rPr lang="pt-PT" sz="3600" b="1" dirty="0" err="1"/>
              <a:t>What</a:t>
            </a:r>
            <a:r>
              <a:rPr lang="pt-PT" sz="3600" b="1" dirty="0"/>
              <a:t> </a:t>
            </a:r>
            <a:r>
              <a:rPr lang="pt-PT" sz="3600" b="1" dirty="0" err="1"/>
              <a:t>is</a:t>
            </a:r>
            <a:r>
              <a:rPr lang="pt-PT" sz="3600" b="1" dirty="0"/>
              <a:t> </a:t>
            </a:r>
            <a:r>
              <a:rPr lang="pt-PT" sz="3600" b="1" dirty="0" err="1"/>
              <a:t>an</a:t>
            </a:r>
            <a:r>
              <a:rPr lang="pt-PT" sz="3600" b="1" dirty="0"/>
              <a:t> </a:t>
            </a:r>
            <a:r>
              <a:rPr lang="pt-PT" sz="3600" b="1" dirty="0" err="1"/>
              <a:t>embedded</a:t>
            </a:r>
            <a:r>
              <a:rPr lang="pt-PT" sz="3600" b="1" dirty="0"/>
              <a:t> </a:t>
            </a:r>
            <a:r>
              <a:rPr lang="pt-PT" sz="3600" b="1" dirty="0" err="1"/>
              <a:t>system</a:t>
            </a:r>
            <a:r>
              <a:rPr lang="pt-PT" sz="3600" b="1" dirty="0"/>
              <a:t>?</a:t>
            </a:r>
            <a:endParaRPr lang="en-US" sz="3600" b="1" dirty="0"/>
          </a:p>
        </p:txBody>
      </p:sp>
      <p:sp>
        <p:nvSpPr>
          <p:cNvPr id="4" name="Slide Number Placeholder 3">
            <a:extLst>
              <a:ext uri="{FF2B5EF4-FFF2-40B4-BE49-F238E27FC236}">
                <a16:creationId xmlns:a16="http://schemas.microsoft.com/office/drawing/2014/main" id="{49146219-49ED-42A8-955D-4E1022A53C3F}"/>
              </a:ext>
            </a:extLst>
          </p:cNvPr>
          <p:cNvSpPr>
            <a:spLocks noGrp="1"/>
          </p:cNvSpPr>
          <p:nvPr>
            <p:ph type="sldNum" sz="quarter" idx="12"/>
          </p:nvPr>
        </p:nvSpPr>
        <p:spPr/>
        <p:txBody>
          <a:bodyPr/>
          <a:lstStyle/>
          <a:p>
            <a:fld id="{52109613-7EC3-4505-9353-8B6E61E0BD49}" type="slidenum">
              <a:rPr lang="en-US" smtClean="0"/>
              <a:t>3</a:t>
            </a:fld>
            <a:endParaRPr lang="en-US"/>
          </a:p>
        </p:txBody>
      </p:sp>
      <p:sp>
        <p:nvSpPr>
          <p:cNvPr id="8" name="Rectangle 7">
            <a:extLst>
              <a:ext uri="{FF2B5EF4-FFF2-40B4-BE49-F238E27FC236}">
                <a16:creationId xmlns:a16="http://schemas.microsoft.com/office/drawing/2014/main" id="{61F570FE-3550-405E-991E-FDD20918F86D}"/>
              </a:ext>
            </a:extLst>
          </p:cNvPr>
          <p:cNvSpPr/>
          <p:nvPr/>
        </p:nvSpPr>
        <p:spPr>
          <a:xfrm>
            <a:off x="745282" y="1911022"/>
            <a:ext cx="767085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a:t>An embedded system is a </a:t>
            </a:r>
            <a:r>
              <a:rPr lang="en-US" b="1" dirty="0"/>
              <a:t>computing device </a:t>
            </a:r>
            <a:r>
              <a:rPr lang="en-US" dirty="0"/>
              <a:t>that usually is small, or tiny, that operates with </a:t>
            </a:r>
            <a:r>
              <a:rPr lang="en-US" b="1" dirty="0"/>
              <a:t>low power, extremely low power</a:t>
            </a:r>
            <a:r>
              <a:rPr lang="en-US" dirty="0"/>
              <a:t>.</a:t>
            </a:r>
          </a:p>
          <a:p>
            <a:pPr algn="just"/>
            <a:endParaRPr lang="en-US" dirty="0"/>
          </a:p>
          <a:p>
            <a:pPr algn="just"/>
            <a:r>
              <a:rPr lang="en-US" dirty="0"/>
              <a:t>So much so that some of these devices can run for days, weeks, months, sometimes even </a:t>
            </a:r>
            <a:r>
              <a:rPr lang="en-US" b="1" dirty="0"/>
              <a:t>years.</a:t>
            </a:r>
          </a:p>
        </p:txBody>
      </p:sp>
      <p:pic>
        <p:nvPicPr>
          <p:cNvPr id="5" name="Picture 4">
            <a:extLst>
              <a:ext uri="{FF2B5EF4-FFF2-40B4-BE49-F238E27FC236}">
                <a16:creationId xmlns:a16="http://schemas.microsoft.com/office/drawing/2014/main" id="{8460CDA0-68EE-48E6-BA80-734266FAC6D1}"/>
              </a:ext>
            </a:extLst>
          </p:cNvPr>
          <p:cNvPicPr>
            <a:picLocks noChangeAspect="1"/>
          </p:cNvPicPr>
          <p:nvPr/>
        </p:nvPicPr>
        <p:blipFill rotWithShape="1">
          <a:blip r:embed="rId2">
            <a:clrChange>
              <a:clrFrom>
                <a:srgbClr val="F0F1F5"/>
              </a:clrFrom>
              <a:clrTo>
                <a:srgbClr val="F0F1F5">
                  <a:alpha val="0"/>
                </a:srgbClr>
              </a:clrTo>
            </a:clrChange>
          </a:blip>
          <a:srcRect l="2646" t="3141" r="3819" b="5493"/>
          <a:stretch/>
        </p:blipFill>
        <p:spPr>
          <a:xfrm>
            <a:off x="4214948" y="3608683"/>
            <a:ext cx="3744687" cy="3172192"/>
          </a:xfrm>
          <a:prstGeom prst="rect">
            <a:avLst/>
          </a:prstGeom>
        </p:spPr>
      </p:pic>
      <p:sp>
        <p:nvSpPr>
          <p:cNvPr id="9" name="Rectangle 8">
            <a:extLst>
              <a:ext uri="{FF2B5EF4-FFF2-40B4-BE49-F238E27FC236}">
                <a16:creationId xmlns:a16="http://schemas.microsoft.com/office/drawing/2014/main" id="{6197E0DE-0DD7-45D4-ADB5-C39B70B37CA4}"/>
              </a:ext>
            </a:extLst>
          </p:cNvPr>
          <p:cNvSpPr/>
          <p:nvPr/>
        </p:nvSpPr>
        <p:spPr>
          <a:xfrm>
            <a:off x="3553097" y="6163047"/>
            <a:ext cx="1584960" cy="664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1026" name="Picture 2" descr="Block diagram of an embedded system">
            <a:extLst>
              <a:ext uri="{FF2B5EF4-FFF2-40B4-BE49-F238E27FC236}">
                <a16:creationId xmlns:a16="http://schemas.microsoft.com/office/drawing/2014/main" id="{BE3A75AF-BCC2-4E40-A575-ED3DB2156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282" y="4579187"/>
            <a:ext cx="2092815" cy="132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29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err="1"/>
              <a:t>and</a:t>
            </a:r>
            <a:r>
              <a:rPr lang="pt-PT" dirty="0"/>
              <a:t> </a:t>
            </a:r>
            <a:r>
              <a:rPr lang="pt-PT" dirty="0" err="1"/>
              <a:t>then</a:t>
            </a:r>
            <a:r>
              <a:rPr lang="pt-PT" dirty="0"/>
              <a:t>… </a:t>
            </a:r>
            <a:r>
              <a:rPr lang="pt-PT" dirty="0" err="1"/>
              <a:t>TinyML</a:t>
            </a:r>
            <a:endParaRPr lang="en-US" dirty="0"/>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30</a:t>
            </a:fld>
            <a:endParaRPr lang="en-US" dirty="0"/>
          </a:p>
        </p:txBody>
      </p:sp>
      <p:pic>
        <p:nvPicPr>
          <p:cNvPr id="18444" name="Picture 12" descr="Resultado de imagem para ai on edge">
            <a:extLst>
              <a:ext uri="{FF2B5EF4-FFF2-40B4-BE49-F238E27FC236}">
                <a16:creationId xmlns:a16="http://schemas.microsoft.com/office/drawing/2014/main" id="{72F84C4E-97C5-4157-AC04-4212EBA4C4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74" r="1496" b="588"/>
          <a:stretch/>
        </p:blipFill>
        <p:spPr bwMode="auto">
          <a:xfrm>
            <a:off x="705394" y="3510276"/>
            <a:ext cx="2582364" cy="29825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1B61E9A-23CF-4F4F-B996-974EB3FA72AF}"/>
              </a:ext>
            </a:extLst>
          </p:cNvPr>
          <p:cNvSpPr txBox="1"/>
          <p:nvPr/>
        </p:nvSpPr>
        <p:spPr>
          <a:xfrm>
            <a:off x="628650" y="1884838"/>
            <a:ext cx="8079921" cy="1477328"/>
          </a:xfrm>
          <a:prstGeom prst="rect">
            <a:avLst/>
          </a:prstGeom>
          <a:noFill/>
        </p:spPr>
        <p:txBody>
          <a:bodyPr wrap="square">
            <a:spAutoFit/>
          </a:bodyPr>
          <a:lstStyle/>
          <a:p>
            <a:pPr algn="just"/>
            <a:r>
              <a:rPr lang="en-US" dirty="0"/>
              <a:t>Tiny machine learning, is a fast-growing field of machine learning technologies and applications that include algorithms, hardware, and software that </a:t>
            </a:r>
            <a:r>
              <a:rPr lang="en-US" b="1" dirty="0"/>
              <a:t>can perform on-device sensor data analytics</a:t>
            </a:r>
            <a:r>
              <a:rPr lang="en-US" dirty="0"/>
              <a:t>, doing so at extremely </a:t>
            </a:r>
            <a:r>
              <a:rPr lang="en-US" b="1" dirty="0"/>
              <a:t>low power</a:t>
            </a:r>
            <a:r>
              <a:rPr lang="en-US" dirty="0"/>
              <a:t>, typically in the order of milliwatts, so that we can enable </a:t>
            </a:r>
            <a:r>
              <a:rPr lang="en-US" b="1" dirty="0"/>
              <a:t>always-on machine learning </a:t>
            </a:r>
            <a:r>
              <a:rPr lang="en-US" dirty="0"/>
              <a:t>use cases on </a:t>
            </a:r>
            <a:r>
              <a:rPr lang="en-US" b="1" dirty="0"/>
              <a:t>battery-powered devices</a:t>
            </a:r>
            <a:r>
              <a:rPr lang="en-US" dirty="0"/>
              <a:t>.</a:t>
            </a:r>
            <a:endParaRPr lang="en-150" dirty="0"/>
          </a:p>
        </p:txBody>
      </p:sp>
      <p:pic>
        <p:nvPicPr>
          <p:cNvPr id="4098" name="Picture 2" descr="NRF51822-BEACON Nordic Semiconductor ASA | RF/IF and RFID | DigiKey">
            <a:extLst>
              <a:ext uri="{FF2B5EF4-FFF2-40B4-BE49-F238E27FC236}">
                <a16:creationId xmlns:a16="http://schemas.microsoft.com/office/drawing/2014/main" id="{1FC24FB8-3663-4365-848F-5FBA36838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52" y="4202429"/>
            <a:ext cx="14773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Resultado de imagem para ai on edge">
            <a:extLst>
              <a:ext uri="{FF2B5EF4-FFF2-40B4-BE49-F238E27FC236}">
                <a16:creationId xmlns:a16="http://schemas.microsoft.com/office/drawing/2014/main" id="{02BD13F8-25B8-43D6-BEE5-154061E63F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52" b="588"/>
          <a:stretch/>
        </p:blipFill>
        <p:spPr bwMode="auto">
          <a:xfrm>
            <a:off x="3594803" y="3510276"/>
            <a:ext cx="2696664" cy="29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44"/>
                                        </p:tgtEl>
                                        <p:attrNameLst>
                                          <p:attrName>style.visibility</p:attrName>
                                        </p:attrNameLst>
                                      </p:cBhvr>
                                      <p:to>
                                        <p:strVal val="visible"/>
                                      </p:to>
                                    </p:set>
                                    <p:animEffect transition="in" filter="fade">
                                      <p:cBhvr>
                                        <p:cTn id="7" dur="500"/>
                                        <p:tgtEl>
                                          <p:spTgt spid="18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D84D02-9341-4897-8D93-A04B38D7624D}"/>
              </a:ext>
            </a:extLst>
          </p:cNvPr>
          <p:cNvSpPr>
            <a:spLocks noGrp="1"/>
          </p:cNvSpPr>
          <p:nvPr>
            <p:ph type="sldNum" sz="quarter" idx="12"/>
          </p:nvPr>
        </p:nvSpPr>
        <p:spPr/>
        <p:txBody>
          <a:bodyPr/>
          <a:lstStyle/>
          <a:p>
            <a:fld id="{52109613-7EC3-4505-9353-8B6E61E0BD49}" type="slidenum">
              <a:rPr lang="en-US" smtClean="0"/>
              <a:t>31</a:t>
            </a:fld>
            <a:endParaRPr lang="en-US"/>
          </a:p>
        </p:txBody>
      </p:sp>
      <p:pic>
        <p:nvPicPr>
          <p:cNvPr id="9218" name="Picture 2" descr="Sensors 21 04153 g001">
            <a:extLst>
              <a:ext uri="{FF2B5EF4-FFF2-40B4-BE49-F238E27FC236}">
                <a16:creationId xmlns:a16="http://schemas.microsoft.com/office/drawing/2014/main" id="{42A2265E-35B7-46E7-8FF1-29FD9AAB3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970" y="3539991"/>
            <a:ext cx="7338060" cy="299892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95F4311-B266-414E-9975-1556CD76F3F7}"/>
              </a:ext>
            </a:extLst>
          </p:cNvPr>
          <p:cNvSpPr>
            <a:spLocks noGrp="1"/>
          </p:cNvSpPr>
          <p:nvPr>
            <p:ph type="title"/>
          </p:nvPr>
        </p:nvSpPr>
        <p:spPr>
          <a:xfrm>
            <a:off x="628650" y="365126"/>
            <a:ext cx="7886700" cy="1325563"/>
          </a:xfrm>
        </p:spPr>
        <p:txBody>
          <a:bodyPr/>
          <a:lstStyle/>
          <a:p>
            <a:r>
              <a:rPr lang="pt-PT" dirty="0" err="1"/>
              <a:t>and</a:t>
            </a:r>
            <a:r>
              <a:rPr lang="pt-PT" dirty="0"/>
              <a:t> </a:t>
            </a:r>
            <a:r>
              <a:rPr lang="pt-PT" dirty="0" err="1"/>
              <a:t>then</a:t>
            </a:r>
            <a:r>
              <a:rPr lang="pt-PT" dirty="0"/>
              <a:t>… </a:t>
            </a:r>
            <a:r>
              <a:rPr lang="pt-PT" dirty="0" err="1"/>
              <a:t>TinyML</a:t>
            </a:r>
            <a:endParaRPr lang="en-US" dirty="0"/>
          </a:p>
        </p:txBody>
      </p:sp>
      <p:sp>
        <p:nvSpPr>
          <p:cNvPr id="10" name="TextBox 9">
            <a:extLst>
              <a:ext uri="{FF2B5EF4-FFF2-40B4-BE49-F238E27FC236}">
                <a16:creationId xmlns:a16="http://schemas.microsoft.com/office/drawing/2014/main" id="{F9FCD328-182F-4F5D-BE2E-F8CF7EDB80EA}"/>
              </a:ext>
            </a:extLst>
          </p:cNvPr>
          <p:cNvSpPr txBox="1"/>
          <p:nvPr/>
        </p:nvSpPr>
        <p:spPr>
          <a:xfrm>
            <a:off x="628650" y="1884838"/>
            <a:ext cx="8079921" cy="1477328"/>
          </a:xfrm>
          <a:prstGeom prst="rect">
            <a:avLst/>
          </a:prstGeom>
          <a:noFill/>
        </p:spPr>
        <p:txBody>
          <a:bodyPr wrap="square">
            <a:spAutoFit/>
          </a:bodyPr>
          <a:lstStyle/>
          <a:p>
            <a:pPr algn="just"/>
            <a:r>
              <a:rPr lang="en-US" dirty="0"/>
              <a:t>Tiny machine learning, is a fast-growing field of machine learning technologies and applications that include algorithms, hardware, and software that </a:t>
            </a:r>
            <a:r>
              <a:rPr lang="en-US" b="1" dirty="0"/>
              <a:t>can perform on-device sensor data analytics</a:t>
            </a:r>
            <a:r>
              <a:rPr lang="en-US" dirty="0"/>
              <a:t>, doing so at extremely </a:t>
            </a:r>
            <a:r>
              <a:rPr lang="en-US" b="1" dirty="0"/>
              <a:t>low power</a:t>
            </a:r>
            <a:r>
              <a:rPr lang="en-US" dirty="0"/>
              <a:t>, typically in the order of milliwatts, so that we can enable </a:t>
            </a:r>
            <a:r>
              <a:rPr lang="en-US" b="1" dirty="0"/>
              <a:t>always-on machine learning </a:t>
            </a:r>
            <a:r>
              <a:rPr lang="en-US" dirty="0"/>
              <a:t>use cases on </a:t>
            </a:r>
            <a:r>
              <a:rPr lang="en-US" b="1" dirty="0"/>
              <a:t>battery-powered devices</a:t>
            </a:r>
            <a:r>
              <a:rPr lang="en-US" dirty="0"/>
              <a:t>.</a:t>
            </a:r>
            <a:endParaRPr lang="en-150" dirty="0"/>
          </a:p>
        </p:txBody>
      </p:sp>
    </p:spTree>
    <p:extLst>
      <p:ext uri="{BB962C8B-B14F-4D97-AF65-F5344CB8AC3E}">
        <p14:creationId xmlns:p14="http://schemas.microsoft.com/office/powerpoint/2010/main" val="341301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B29-18E0-4E71-92E3-8512944FBECB}"/>
              </a:ext>
            </a:extLst>
          </p:cNvPr>
          <p:cNvSpPr>
            <a:spLocks noGrp="1"/>
          </p:cNvSpPr>
          <p:nvPr>
            <p:ph type="title"/>
          </p:nvPr>
        </p:nvSpPr>
        <p:spPr/>
        <p:txBody>
          <a:bodyPr/>
          <a:lstStyle/>
          <a:p>
            <a:r>
              <a:rPr lang="pt-PT" dirty="0" err="1"/>
              <a:t>TinyML</a:t>
            </a:r>
            <a:br>
              <a:rPr lang="pt-PT" dirty="0"/>
            </a:br>
            <a:r>
              <a:rPr lang="pt-PT" sz="2800" b="0" dirty="0" err="1"/>
              <a:t>How</a:t>
            </a:r>
            <a:r>
              <a:rPr lang="pt-PT" sz="2800" b="0" dirty="0"/>
              <a:t> </a:t>
            </a:r>
            <a:r>
              <a:rPr lang="pt-PT" sz="2800" b="0" dirty="0" err="1"/>
              <a:t>it</a:t>
            </a:r>
            <a:r>
              <a:rPr lang="pt-PT" sz="2800" b="0" dirty="0"/>
              <a:t> </a:t>
            </a:r>
            <a:r>
              <a:rPr lang="pt-PT" sz="2800" b="0" dirty="0" err="1"/>
              <a:t>works</a:t>
            </a:r>
            <a:endParaRPr lang="en-150" b="0" dirty="0"/>
          </a:p>
        </p:txBody>
      </p:sp>
      <p:sp>
        <p:nvSpPr>
          <p:cNvPr id="4" name="Slide Number Placeholder 3">
            <a:extLst>
              <a:ext uri="{FF2B5EF4-FFF2-40B4-BE49-F238E27FC236}">
                <a16:creationId xmlns:a16="http://schemas.microsoft.com/office/drawing/2014/main" id="{07BA324D-36E2-423F-ABB1-69233C22AD65}"/>
              </a:ext>
            </a:extLst>
          </p:cNvPr>
          <p:cNvSpPr>
            <a:spLocks noGrp="1"/>
          </p:cNvSpPr>
          <p:nvPr>
            <p:ph type="sldNum" sz="quarter" idx="12"/>
          </p:nvPr>
        </p:nvSpPr>
        <p:spPr/>
        <p:txBody>
          <a:bodyPr/>
          <a:lstStyle/>
          <a:p>
            <a:fld id="{52109613-7EC3-4505-9353-8B6E61E0BD49}" type="slidenum">
              <a:rPr lang="en-US" smtClean="0"/>
              <a:t>32</a:t>
            </a:fld>
            <a:endParaRPr lang="en-US"/>
          </a:p>
        </p:txBody>
      </p:sp>
      <p:sp>
        <p:nvSpPr>
          <p:cNvPr id="10" name="TextBox 9">
            <a:extLst>
              <a:ext uri="{FF2B5EF4-FFF2-40B4-BE49-F238E27FC236}">
                <a16:creationId xmlns:a16="http://schemas.microsoft.com/office/drawing/2014/main" id="{D6DC2DCF-794D-4EAA-8039-FC4808800CD8}"/>
              </a:ext>
            </a:extLst>
          </p:cNvPr>
          <p:cNvSpPr txBox="1"/>
          <p:nvPr/>
        </p:nvSpPr>
        <p:spPr>
          <a:xfrm>
            <a:off x="628649" y="1880103"/>
            <a:ext cx="7416817" cy="646331"/>
          </a:xfrm>
          <a:prstGeom prst="rect">
            <a:avLst/>
          </a:prstGeom>
          <a:noFill/>
        </p:spPr>
        <p:txBody>
          <a:bodyPr wrap="square">
            <a:spAutoFit/>
          </a:bodyPr>
          <a:lstStyle/>
          <a:p>
            <a:r>
              <a:rPr lang="en-US" b="0" i="0" dirty="0" err="1">
                <a:solidFill>
                  <a:srgbClr val="292929"/>
                </a:solidFill>
                <a:effectLst/>
                <a:latin typeface="charter"/>
              </a:rPr>
              <a:t>TinyML</a:t>
            </a:r>
            <a:r>
              <a:rPr lang="en-US" b="0" i="0" dirty="0">
                <a:solidFill>
                  <a:srgbClr val="292929"/>
                </a:solidFill>
                <a:effectLst/>
                <a:latin typeface="charter"/>
              </a:rPr>
              <a:t> algorithms work in much the same way as traditional machine learning models. </a:t>
            </a:r>
            <a:endParaRPr lang="en-150" dirty="0"/>
          </a:p>
        </p:txBody>
      </p:sp>
      <p:pic>
        <p:nvPicPr>
          <p:cNvPr id="4098" name="Picture 2">
            <a:extLst>
              <a:ext uri="{FF2B5EF4-FFF2-40B4-BE49-F238E27FC236}">
                <a16:creationId xmlns:a16="http://schemas.microsoft.com/office/drawing/2014/main" id="{32A7D1F9-7D73-4E60-A4FF-82A1527140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59"/>
          <a:stretch/>
        </p:blipFill>
        <p:spPr bwMode="auto">
          <a:xfrm>
            <a:off x="537383" y="3096485"/>
            <a:ext cx="7977967" cy="26772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nsorFlow for R">
            <a:extLst>
              <a:ext uri="{FF2B5EF4-FFF2-40B4-BE49-F238E27FC236}">
                <a16:creationId xmlns:a16="http://schemas.microsoft.com/office/drawing/2014/main" id="{FEE4A148-85C7-4D9B-8124-81D8E80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55" y="5686426"/>
            <a:ext cx="1338262" cy="8524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azões para escolher PyTorch para Deep Learning">
            <a:extLst>
              <a:ext uri="{FF2B5EF4-FFF2-40B4-BE49-F238E27FC236}">
                <a16:creationId xmlns:a16="http://schemas.microsoft.com/office/drawing/2014/main" id="{8F2EBEDB-2EC9-4066-8F68-159C98F0E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33" y="5141847"/>
            <a:ext cx="15621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itHub - ROCmSoftwarePlatform/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23394717-BBA4-4D97-8DB3-BF9C7657E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415" y="5981639"/>
            <a:ext cx="1494841" cy="51123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inguagem de programação Python 2 chega ao fim da vida com versão 2.7.18 -  Olhar Digital">
            <a:extLst>
              <a:ext uri="{FF2B5EF4-FFF2-40B4-BE49-F238E27FC236}">
                <a16:creationId xmlns:a16="http://schemas.microsoft.com/office/drawing/2014/main" id="{54A74F08-5D0A-4604-887A-F384D8079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33" y="5150110"/>
            <a:ext cx="1347810" cy="53631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onfira o Módulo WiFi ESP32 Bluetooth - FilipeFlop">
            <a:extLst>
              <a:ext uri="{FF2B5EF4-FFF2-40B4-BE49-F238E27FC236}">
                <a16:creationId xmlns:a16="http://schemas.microsoft.com/office/drawing/2014/main" id="{407FEFEF-74F5-488A-A157-1ED6E5C271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2420" y="5141847"/>
            <a:ext cx="1165860" cy="116586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OpenMV Cam H7 Plus">
            <a:extLst>
              <a:ext uri="{FF2B5EF4-FFF2-40B4-BE49-F238E27FC236}">
                <a16:creationId xmlns:a16="http://schemas.microsoft.com/office/drawing/2014/main" id="{E6A6B8F8-C54A-45C5-8530-AAF67EC8AB9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466" y="4382014"/>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7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B29-18E0-4E71-92E3-8512944FBECB}"/>
              </a:ext>
            </a:extLst>
          </p:cNvPr>
          <p:cNvSpPr>
            <a:spLocks noGrp="1"/>
          </p:cNvSpPr>
          <p:nvPr>
            <p:ph type="title"/>
          </p:nvPr>
        </p:nvSpPr>
        <p:spPr/>
        <p:txBody>
          <a:bodyPr/>
          <a:lstStyle/>
          <a:p>
            <a:r>
              <a:rPr lang="pt-PT" dirty="0" err="1"/>
              <a:t>TinyML</a:t>
            </a:r>
            <a:br>
              <a:rPr lang="pt-PT" dirty="0"/>
            </a:br>
            <a:r>
              <a:rPr lang="pt-PT" sz="2800" b="0" dirty="0" err="1"/>
              <a:t>How</a:t>
            </a:r>
            <a:r>
              <a:rPr lang="pt-PT" sz="2800" b="0" dirty="0"/>
              <a:t> </a:t>
            </a:r>
            <a:r>
              <a:rPr lang="pt-PT" sz="2800" b="0" dirty="0" err="1"/>
              <a:t>it</a:t>
            </a:r>
            <a:r>
              <a:rPr lang="pt-PT" sz="2800" b="0" dirty="0"/>
              <a:t> </a:t>
            </a:r>
            <a:r>
              <a:rPr lang="pt-PT" sz="2800" b="0" dirty="0" err="1"/>
              <a:t>works</a:t>
            </a:r>
            <a:endParaRPr lang="en-150" b="0" dirty="0"/>
          </a:p>
        </p:txBody>
      </p:sp>
      <p:sp>
        <p:nvSpPr>
          <p:cNvPr id="4" name="Slide Number Placeholder 3">
            <a:extLst>
              <a:ext uri="{FF2B5EF4-FFF2-40B4-BE49-F238E27FC236}">
                <a16:creationId xmlns:a16="http://schemas.microsoft.com/office/drawing/2014/main" id="{07BA324D-36E2-423F-ABB1-69233C22AD65}"/>
              </a:ext>
            </a:extLst>
          </p:cNvPr>
          <p:cNvSpPr>
            <a:spLocks noGrp="1"/>
          </p:cNvSpPr>
          <p:nvPr>
            <p:ph type="sldNum" sz="quarter" idx="12"/>
          </p:nvPr>
        </p:nvSpPr>
        <p:spPr/>
        <p:txBody>
          <a:bodyPr/>
          <a:lstStyle/>
          <a:p>
            <a:fld id="{52109613-7EC3-4505-9353-8B6E61E0BD49}" type="slidenum">
              <a:rPr lang="en-US" smtClean="0"/>
              <a:t>33</a:t>
            </a:fld>
            <a:endParaRPr lang="en-US"/>
          </a:p>
        </p:txBody>
      </p:sp>
      <p:sp>
        <p:nvSpPr>
          <p:cNvPr id="10" name="TextBox 9">
            <a:extLst>
              <a:ext uri="{FF2B5EF4-FFF2-40B4-BE49-F238E27FC236}">
                <a16:creationId xmlns:a16="http://schemas.microsoft.com/office/drawing/2014/main" id="{D6DC2DCF-794D-4EAA-8039-FC4808800CD8}"/>
              </a:ext>
            </a:extLst>
          </p:cNvPr>
          <p:cNvSpPr txBox="1"/>
          <p:nvPr/>
        </p:nvSpPr>
        <p:spPr>
          <a:xfrm>
            <a:off x="628649" y="1880103"/>
            <a:ext cx="7000059" cy="646331"/>
          </a:xfrm>
          <a:prstGeom prst="rect">
            <a:avLst/>
          </a:prstGeom>
          <a:noFill/>
        </p:spPr>
        <p:txBody>
          <a:bodyPr wrap="square">
            <a:spAutoFit/>
          </a:bodyPr>
          <a:lstStyle/>
          <a:p>
            <a:r>
              <a:rPr lang="en-US" b="0" i="0" dirty="0" err="1">
                <a:solidFill>
                  <a:srgbClr val="292929"/>
                </a:solidFill>
                <a:effectLst/>
                <a:latin typeface="charter"/>
              </a:rPr>
              <a:t>TinyML</a:t>
            </a:r>
            <a:r>
              <a:rPr lang="en-US" b="0" i="0" dirty="0">
                <a:solidFill>
                  <a:srgbClr val="292929"/>
                </a:solidFill>
                <a:effectLst/>
                <a:latin typeface="charter"/>
              </a:rPr>
              <a:t> algorithms work in much the same way as traditional machine learning models. </a:t>
            </a:r>
            <a:endParaRPr lang="en-150" dirty="0"/>
          </a:p>
        </p:txBody>
      </p:sp>
      <p:pic>
        <p:nvPicPr>
          <p:cNvPr id="5124" name="Picture 4">
            <a:extLst>
              <a:ext uri="{FF2B5EF4-FFF2-40B4-BE49-F238E27FC236}">
                <a16:creationId xmlns:a16="http://schemas.microsoft.com/office/drawing/2014/main" id="{A7EB23FC-ACCF-4A3F-93B3-2086FC7A8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604" y="4193176"/>
            <a:ext cx="3772938" cy="20858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6CE6566-D2F8-4A5D-809D-8EF445638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57" y="2715848"/>
            <a:ext cx="2968595" cy="21416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RF51822-BEACON Nordic Semiconductor ASA | RF/IF and RFID | DigiKey">
            <a:extLst>
              <a:ext uri="{FF2B5EF4-FFF2-40B4-BE49-F238E27FC236}">
                <a16:creationId xmlns:a16="http://schemas.microsoft.com/office/drawing/2014/main" id="{17DB8F0B-3E59-4C11-BEC7-C8589152A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895" y="5379935"/>
            <a:ext cx="1234859" cy="123485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3570F674-1157-43C8-A773-93C7D64D027B}"/>
              </a:ext>
            </a:extLst>
          </p:cNvPr>
          <p:cNvSpPr/>
          <p:nvPr/>
        </p:nvSpPr>
        <p:spPr>
          <a:xfrm>
            <a:off x="892165" y="4752961"/>
            <a:ext cx="749159" cy="736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7" name="TextBox 16">
            <a:extLst>
              <a:ext uri="{FF2B5EF4-FFF2-40B4-BE49-F238E27FC236}">
                <a16:creationId xmlns:a16="http://schemas.microsoft.com/office/drawing/2014/main" id="{1142354F-604A-48ED-A7C0-9CBBFFDBB588}"/>
              </a:ext>
            </a:extLst>
          </p:cNvPr>
          <p:cNvSpPr txBox="1"/>
          <p:nvPr/>
        </p:nvSpPr>
        <p:spPr>
          <a:xfrm rot="2305697">
            <a:off x="49928" y="4797604"/>
            <a:ext cx="4572000" cy="307777"/>
          </a:xfrm>
          <a:prstGeom prst="rect">
            <a:avLst/>
          </a:prstGeom>
          <a:noFill/>
        </p:spPr>
        <p:txBody>
          <a:bodyPr wrap="square">
            <a:spAutoFit/>
          </a:bodyPr>
          <a:lstStyle/>
          <a:p>
            <a:r>
              <a:rPr lang="pt-PT" sz="1400" b="0" dirty="0" err="1"/>
              <a:t>Large</a:t>
            </a:r>
            <a:r>
              <a:rPr lang="pt-PT" sz="1400" b="0" dirty="0"/>
              <a:t> &amp; </a:t>
            </a:r>
            <a:r>
              <a:rPr lang="pt-PT" sz="1400" dirty="0" err="1"/>
              <a:t>complex</a:t>
            </a:r>
            <a:r>
              <a:rPr lang="pt-PT" sz="1400" dirty="0"/>
              <a:t> </a:t>
            </a:r>
            <a:r>
              <a:rPr lang="pt-PT" sz="1400" b="0" dirty="0"/>
              <a:t>networks (</a:t>
            </a:r>
            <a:r>
              <a:rPr lang="pt-PT" sz="1400" b="0" dirty="0" err="1"/>
              <a:t>up</a:t>
            </a:r>
            <a:r>
              <a:rPr lang="pt-PT" sz="1400" b="0" dirty="0"/>
              <a:t> to GB </a:t>
            </a:r>
            <a:r>
              <a:rPr lang="pt-PT" sz="1400" b="0" dirty="0" err="1"/>
              <a:t>size</a:t>
            </a:r>
            <a:r>
              <a:rPr lang="pt-PT" sz="1400" b="0" dirty="0"/>
              <a:t>)</a:t>
            </a:r>
            <a:endParaRPr lang="en-150" sz="1400" dirty="0"/>
          </a:p>
        </p:txBody>
      </p:sp>
      <p:sp>
        <p:nvSpPr>
          <p:cNvPr id="19" name="TextBox 18">
            <a:extLst>
              <a:ext uri="{FF2B5EF4-FFF2-40B4-BE49-F238E27FC236}">
                <a16:creationId xmlns:a16="http://schemas.microsoft.com/office/drawing/2014/main" id="{7DA07303-DB39-4E6B-86E9-E81ADB0E2699}"/>
              </a:ext>
            </a:extLst>
          </p:cNvPr>
          <p:cNvSpPr txBox="1"/>
          <p:nvPr/>
        </p:nvSpPr>
        <p:spPr>
          <a:xfrm>
            <a:off x="5090160" y="2715848"/>
            <a:ext cx="2796540" cy="1477328"/>
          </a:xfrm>
          <a:prstGeom prst="rect">
            <a:avLst/>
          </a:prstGeom>
          <a:noFill/>
        </p:spPr>
        <p:txBody>
          <a:bodyPr wrap="square">
            <a:spAutoFit/>
          </a:bodyPr>
          <a:lstStyle/>
          <a:p>
            <a:r>
              <a:rPr lang="pt-PT" dirty="0"/>
              <a:t>1. </a:t>
            </a:r>
            <a:r>
              <a:rPr lang="pt-PT" dirty="0" err="1"/>
              <a:t>Focus</a:t>
            </a:r>
            <a:r>
              <a:rPr lang="en-US" dirty="0"/>
              <a:t>... Focus... Focus…</a:t>
            </a:r>
          </a:p>
          <a:p>
            <a:endParaRPr lang="en-US" dirty="0"/>
          </a:p>
          <a:p>
            <a:r>
              <a:rPr lang="en-US" dirty="0"/>
              <a:t>2. Optimize…</a:t>
            </a:r>
          </a:p>
          <a:p>
            <a:r>
              <a:rPr lang="en-US" dirty="0"/>
              <a:t>    Optimize…</a:t>
            </a:r>
          </a:p>
          <a:p>
            <a:r>
              <a:rPr lang="en-US" dirty="0"/>
              <a:t>    Optimize…</a:t>
            </a:r>
            <a:endParaRPr lang="pt-PT" dirty="0"/>
          </a:p>
        </p:txBody>
      </p:sp>
    </p:spTree>
    <p:extLst>
      <p:ext uri="{BB962C8B-B14F-4D97-AF65-F5344CB8AC3E}">
        <p14:creationId xmlns:p14="http://schemas.microsoft.com/office/powerpoint/2010/main" val="2696049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B29-18E0-4E71-92E3-8512944FBECB}"/>
              </a:ext>
            </a:extLst>
          </p:cNvPr>
          <p:cNvSpPr>
            <a:spLocks noGrp="1"/>
          </p:cNvSpPr>
          <p:nvPr>
            <p:ph type="title"/>
          </p:nvPr>
        </p:nvSpPr>
        <p:spPr/>
        <p:txBody>
          <a:bodyPr/>
          <a:lstStyle/>
          <a:p>
            <a:r>
              <a:rPr lang="pt-PT" dirty="0" err="1"/>
              <a:t>TinyML</a:t>
            </a:r>
            <a:br>
              <a:rPr lang="pt-PT" dirty="0"/>
            </a:br>
            <a:r>
              <a:rPr lang="pt-PT" sz="2800" b="0" dirty="0" err="1"/>
              <a:t>How</a:t>
            </a:r>
            <a:r>
              <a:rPr lang="pt-PT" sz="2800" b="0" dirty="0"/>
              <a:t> </a:t>
            </a:r>
            <a:r>
              <a:rPr lang="pt-PT" sz="2800" b="0" dirty="0" err="1"/>
              <a:t>it</a:t>
            </a:r>
            <a:r>
              <a:rPr lang="pt-PT" sz="2800" b="0" dirty="0"/>
              <a:t> </a:t>
            </a:r>
            <a:r>
              <a:rPr lang="pt-PT" sz="2800" b="0" dirty="0" err="1"/>
              <a:t>works</a:t>
            </a:r>
            <a:endParaRPr lang="en-150" b="0" dirty="0"/>
          </a:p>
        </p:txBody>
      </p:sp>
      <p:sp>
        <p:nvSpPr>
          <p:cNvPr id="4" name="Slide Number Placeholder 3">
            <a:extLst>
              <a:ext uri="{FF2B5EF4-FFF2-40B4-BE49-F238E27FC236}">
                <a16:creationId xmlns:a16="http://schemas.microsoft.com/office/drawing/2014/main" id="{07BA324D-36E2-423F-ABB1-69233C22AD65}"/>
              </a:ext>
            </a:extLst>
          </p:cNvPr>
          <p:cNvSpPr>
            <a:spLocks noGrp="1"/>
          </p:cNvSpPr>
          <p:nvPr>
            <p:ph type="sldNum" sz="quarter" idx="12"/>
          </p:nvPr>
        </p:nvSpPr>
        <p:spPr/>
        <p:txBody>
          <a:bodyPr/>
          <a:lstStyle/>
          <a:p>
            <a:fld id="{52109613-7EC3-4505-9353-8B6E61E0BD49}" type="slidenum">
              <a:rPr lang="en-US" smtClean="0"/>
              <a:t>34</a:t>
            </a:fld>
            <a:endParaRPr lang="en-US"/>
          </a:p>
        </p:txBody>
      </p:sp>
      <p:sp>
        <p:nvSpPr>
          <p:cNvPr id="10" name="TextBox 9">
            <a:extLst>
              <a:ext uri="{FF2B5EF4-FFF2-40B4-BE49-F238E27FC236}">
                <a16:creationId xmlns:a16="http://schemas.microsoft.com/office/drawing/2014/main" id="{D6DC2DCF-794D-4EAA-8039-FC4808800CD8}"/>
              </a:ext>
            </a:extLst>
          </p:cNvPr>
          <p:cNvSpPr txBox="1"/>
          <p:nvPr/>
        </p:nvSpPr>
        <p:spPr>
          <a:xfrm>
            <a:off x="628649" y="1880103"/>
            <a:ext cx="7000059" cy="646331"/>
          </a:xfrm>
          <a:prstGeom prst="rect">
            <a:avLst/>
          </a:prstGeom>
          <a:noFill/>
        </p:spPr>
        <p:txBody>
          <a:bodyPr wrap="square">
            <a:spAutoFit/>
          </a:bodyPr>
          <a:lstStyle/>
          <a:p>
            <a:r>
              <a:rPr lang="en-US" b="0" i="0" dirty="0" err="1">
                <a:solidFill>
                  <a:srgbClr val="292929"/>
                </a:solidFill>
                <a:effectLst/>
                <a:latin typeface="charter"/>
              </a:rPr>
              <a:t>TinyML</a:t>
            </a:r>
            <a:r>
              <a:rPr lang="en-US" b="0" i="0" dirty="0">
                <a:solidFill>
                  <a:srgbClr val="292929"/>
                </a:solidFill>
                <a:effectLst/>
                <a:latin typeface="charter"/>
              </a:rPr>
              <a:t> algorithms work in much the same way as traditional machine learning models. </a:t>
            </a:r>
            <a:endParaRPr lang="en-150" dirty="0"/>
          </a:p>
        </p:txBody>
      </p:sp>
      <p:pic>
        <p:nvPicPr>
          <p:cNvPr id="5122" name="Picture 2">
            <a:extLst>
              <a:ext uri="{FF2B5EF4-FFF2-40B4-BE49-F238E27FC236}">
                <a16:creationId xmlns:a16="http://schemas.microsoft.com/office/drawing/2014/main" id="{361140C9-D191-4344-BCEB-FDD6240FF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13" y="2944720"/>
            <a:ext cx="7759337" cy="277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929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B29-18E0-4E71-92E3-8512944FBECB}"/>
              </a:ext>
            </a:extLst>
          </p:cNvPr>
          <p:cNvSpPr>
            <a:spLocks noGrp="1"/>
          </p:cNvSpPr>
          <p:nvPr>
            <p:ph type="title"/>
          </p:nvPr>
        </p:nvSpPr>
        <p:spPr/>
        <p:txBody>
          <a:bodyPr/>
          <a:lstStyle/>
          <a:p>
            <a:r>
              <a:rPr lang="pt-PT" dirty="0" err="1"/>
              <a:t>TinyML</a:t>
            </a:r>
            <a:br>
              <a:rPr lang="pt-PT" dirty="0"/>
            </a:br>
            <a:r>
              <a:rPr lang="pt-PT" sz="2800" b="0" dirty="0" err="1"/>
              <a:t>How</a:t>
            </a:r>
            <a:r>
              <a:rPr lang="pt-PT" sz="2800" b="0" dirty="0"/>
              <a:t> </a:t>
            </a:r>
            <a:r>
              <a:rPr lang="pt-PT" sz="2800" b="0" dirty="0" err="1"/>
              <a:t>it</a:t>
            </a:r>
            <a:r>
              <a:rPr lang="pt-PT" sz="2800" b="0" dirty="0"/>
              <a:t> </a:t>
            </a:r>
            <a:r>
              <a:rPr lang="pt-PT" sz="2800" b="0" dirty="0" err="1"/>
              <a:t>works</a:t>
            </a:r>
            <a:endParaRPr lang="en-150" b="0" dirty="0"/>
          </a:p>
        </p:txBody>
      </p:sp>
      <p:sp>
        <p:nvSpPr>
          <p:cNvPr id="4" name="Slide Number Placeholder 3">
            <a:extLst>
              <a:ext uri="{FF2B5EF4-FFF2-40B4-BE49-F238E27FC236}">
                <a16:creationId xmlns:a16="http://schemas.microsoft.com/office/drawing/2014/main" id="{07BA324D-36E2-423F-ABB1-69233C22AD65}"/>
              </a:ext>
            </a:extLst>
          </p:cNvPr>
          <p:cNvSpPr>
            <a:spLocks noGrp="1"/>
          </p:cNvSpPr>
          <p:nvPr>
            <p:ph type="sldNum" sz="quarter" idx="12"/>
          </p:nvPr>
        </p:nvSpPr>
        <p:spPr/>
        <p:txBody>
          <a:bodyPr/>
          <a:lstStyle/>
          <a:p>
            <a:fld id="{52109613-7EC3-4505-9353-8B6E61E0BD49}" type="slidenum">
              <a:rPr lang="en-US" smtClean="0"/>
              <a:t>35</a:t>
            </a:fld>
            <a:endParaRPr lang="en-US"/>
          </a:p>
        </p:txBody>
      </p:sp>
      <p:sp>
        <p:nvSpPr>
          <p:cNvPr id="10" name="TextBox 9">
            <a:extLst>
              <a:ext uri="{FF2B5EF4-FFF2-40B4-BE49-F238E27FC236}">
                <a16:creationId xmlns:a16="http://schemas.microsoft.com/office/drawing/2014/main" id="{D6DC2DCF-794D-4EAA-8039-FC4808800CD8}"/>
              </a:ext>
            </a:extLst>
          </p:cNvPr>
          <p:cNvSpPr txBox="1"/>
          <p:nvPr/>
        </p:nvSpPr>
        <p:spPr>
          <a:xfrm>
            <a:off x="628649" y="1880103"/>
            <a:ext cx="7000059" cy="646331"/>
          </a:xfrm>
          <a:prstGeom prst="rect">
            <a:avLst/>
          </a:prstGeom>
          <a:noFill/>
        </p:spPr>
        <p:txBody>
          <a:bodyPr wrap="square">
            <a:spAutoFit/>
          </a:bodyPr>
          <a:lstStyle/>
          <a:p>
            <a:r>
              <a:rPr lang="en-US" b="0" i="0" dirty="0" err="1">
                <a:solidFill>
                  <a:srgbClr val="292929"/>
                </a:solidFill>
                <a:effectLst/>
                <a:latin typeface="charter"/>
              </a:rPr>
              <a:t>TinyML</a:t>
            </a:r>
            <a:r>
              <a:rPr lang="en-US" b="0" i="0" dirty="0">
                <a:solidFill>
                  <a:srgbClr val="292929"/>
                </a:solidFill>
                <a:effectLst/>
                <a:latin typeface="charter"/>
              </a:rPr>
              <a:t> algorithms work in much the same way as traditional machine learning models. </a:t>
            </a:r>
            <a:endParaRPr lang="en-150" dirty="0"/>
          </a:p>
        </p:txBody>
      </p:sp>
      <p:pic>
        <p:nvPicPr>
          <p:cNvPr id="6" name="Picture 2">
            <a:extLst>
              <a:ext uri="{FF2B5EF4-FFF2-40B4-BE49-F238E27FC236}">
                <a16:creationId xmlns:a16="http://schemas.microsoft.com/office/drawing/2014/main" id="{DE1E88CD-D6F0-4C63-949C-53C4C5BF53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49" y="3229412"/>
            <a:ext cx="4393763" cy="23789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uild fast, sparse on-device models with the new TF MOT Pruning API — The  TensorFlow Blog">
            <a:extLst>
              <a:ext uri="{FF2B5EF4-FFF2-40B4-BE49-F238E27FC236}">
                <a16:creationId xmlns:a16="http://schemas.microsoft.com/office/drawing/2014/main" id="{037ED016-4293-4D5C-B9FD-715CD4ECC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436" y="3229412"/>
            <a:ext cx="2601290" cy="2526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57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B29-18E0-4E71-92E3-8512944FBECB}"/>
              </a:ext>
            </a:extLst>
          </p:cNvPr>
          <p:cNvSpPr>
            <a:spLocks noGrp="1"/>
          </p:cNvSpPr>
          <p:nvPr>
            <p:ph type="title"/>
          </p:nvPr>
        </p:nvSpPr>
        <p:spPr/>
        <p:txBody>
          <a:bodyPr/>
          <a:lstStyle/>
          <a:p>
            <a:r>
              <a:rPr lang="pt-PT" dirty="0" err="1"/>
              <a:t>TinyML</a:t>
            </a:r>
            <a:br>
              <a:rPr lang="pt-PT" dirty="0"/>
            </a:br>
            <a:r>
              <a:rPr lang="pt-PT" sz="2800" b="0" dirty="0" err="1"/>
              <a:t>How</a:t>
            </a:r>
            <a:r>
              <a:rPr lang="pt-PT" sz="2800" b="0" dirty="0"/>
              <a:t> </a:t>
            </a:r>
            <a:r>
              <a:rPr lang="pt-PT" sz="2800" b="0" dirty="0" err="1"/>
              <a:t>it</a:t>
            </a:r>
            <a:r>
              <a:rPr lang="pt-PT" sz="2800" b="0" dirty="0"/>
              <a:t> </a:t>
            </a:r>
            <a:r>
              <a:rPr lang="pt-PT" sz="2800" b="0" dirty="0" err="1"/>
              <a:t>works</a:t>
            </a:r>
            <a:endParaRPr lang="en-150" b="0" dirty="0"/>
          </a:p>
        </p:txBody>
      </p:sp>
      <p:sp>
        <p:nvSpPr>
          <p:cNvPr id="4" name="Slide Number Placeholder 3">
            <a:extLst>
              <a:ext uri="{FF2B5EF4-FFF2-40B4-BE49-F238E27FC236}">
                <a16:creationId xmlns:a16="http://schemas.microsoft.com/office/drawing/2014/main" id="{07BA324D-36E2-423F-ABB1-69233C22AD65}"/>
              </a:ext>
            </a:extLst>
          </p:cNvPr>
          <p:cNvSpPr>
            <a:spLocks noGrp="1"/>
          </p:cNvSpPr>
          <p:nvPr>
            <p:ph type="sldNum" sz="quarter" idx="12"/>
          </p:nvPr>
        </p:nvSpPr>
        <p:spPr/>
        <p:txBody>
          <a:bodyPr/>
          <a:lstStyle/>
          <a:p>
            <a:fld id="{52109613-7EC3-4505-9353-8B6E61E0BD49}" type="slidenum">
              <a:rPr lang="en-US" smtClean="0"/>
              <a:t>36</a:t>
            </a:fld>
            <a:endParaRPr lang="en-US"/>
          </a:p>
        </p:txBody>
      </p:sp>
      <p:sp>
        <p:nvSpPr>
          <p:cNvPr id="10" name="TextBox 9">
            <a:extLst>
              <a:ext uri="{FF2B5EF4-FFF2-40B4-BE49-F238E27FC236}">
                <a16:creationId xmlns:a16="http://schemas.microsoft.com/office/drawing/2014/main" id="{D6DC2DCF-794D-4EAA-8039-FC4808800CD8}"/>
              </a:ext>
            </a:extLst>
          </p:cNvPr>
          <p:cNvSpPr txBox="1"/>
          <p:nvPr/>
        </p:nvSpPr>
        <p:spPr>
          <a:xfrm>
            <a:off x="628649" y="1880103"/>
            <a:ext cx="7000059" cy="646331"/>
          </a:xfrm>
          <a:prstGeom prst="rect">
            <a:avLst/>
          </a:prstGeom>
          <a:noFill/>
        </p:spPr>
        <p:txBody>
          <a:bodyPr wrap="square">
            <a:spAutoFit/>
          </a:bodyPr>
          <a:lstStyle/>
          <a:p>
            <a:r>
              <a:rPr lang="en-US" b="0" i="0" dirty="0" err="1">
                <a:solidFill>
                  <a:srgbClr val="292929"/>
                </a:solidFill>
                <a:effectLst/>
                <a:latin typeface="charter"/>
              </a:rPr>
              <a:t>TinyML</a:t>
            </a:r>
            <a:r>
              <a:rPr lang="en-US" b="0" i="0" dirty="0">
                <a:solidFill>
                  <a:srgbClr val="292929"/>
                </a:solidFill>
                <a:effectLst/>
                <a:latin typeface="charter"/>
              </a:rPr>
              <a:t> algorithms work in much the same way as traditional machine learning models. </a:t>
            </a:r>
            <a:endParaRPr lang="en-150" dirty="0"/>
          </a:p>
        </p:txBody>
      </p:sp>
      <p:pic>
        <p:nvPicPr>
          <p:cNvPr id="2050" name="Picture 2">
            <a:extLst>
              <a:ext uri="{FF2B5EF4-FFF2-40B4-BE49-F238E27FC236}">
                <a16:creationId xmlns:a16="http://schemas.microsoft.com/office/drawing/2014/main" id="{317BC93D-0517-4761-8717-83DA341EA260}"/>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8299"/>
          <a:stretch/>
        </p:blipFill>
        <p:spPr bwMode="auto">
          <a:xfrm>
            <a:off x="217713" y="3770941"/>
            <a:ext cx="5233852" cy="2950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76158BF-53DF-4BBE-9D79-E1A12E9EA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137" y="2673909"/>
            <a:ext cx="5336721" cy="11588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99817B-69D3-423E-9EAE-ECA185FBCCFD}"/>
              </a:ext>
            </a:extLst>
          </p:cNvPr>
          <p:cNvSpPr txBox="1"/>
          <p:nvPr/>
        </p:nvSpPr>
        <p:spPr>
          <a:xfrm>
            <a:off x="689609" y="2748941"/>
            <a:ext cx="1493520" cy="307777"/>
          </a:xfrm>
          <a:prstGeom prst="rect">
            <a:avLst/>
          </a:prstGeom>
          <a:noFill/>
        </p:spPr>
        <p:txBody>
          <a:bodyPr wrap="square">
            <a:spAutoFit/>
          </a:bodyPr>
          <a:lstStyle/>
          <a:p>
            <a:r>
              <a:rPr lang="en-US" sz="1400" b="1" i="0" u="sng" dirty="0">
                <a:solidFill>
                  <a:srgbClr val="292929"/>
                </a:solidFill>
                <a:effectLst/>
                <a:latin typeface="charter"/>
              </a:rPr>
              <a:t>Quantization</a:t>
            </a:r>
            <a:endParaRPr lang="en-150" sz="1400" b="1" u="sng" dirty="0"/>
          </a:p>
        </p:txBody>
      </p:sp>
    </p:spTree>
    <p:extLst>
      <p:ext uri="{BB962C8B-B14F-4D97-AF65-F5344CB8AC3E}">
        <p14:creationId xmlns:p14="http://schemas.microsoft.com/office/powerpoint/2010/main" val="24854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4C57A-A2EF-41B3-A5F4-C437DB18074A}"/>
              </a:ext>
            </a:extLst>
          </p:cNvPr>
          <p:cNvSpPr>
            <a:spLocks noGrp="1"/>
          </p:cNvSpPr>
          <p:nvPr>
            <p:ph type="sldNum" sz="quarter" idx="12"/>
          </p:nvPr>
        </p:nvSpPr>
        <p:spPr/>
        <p:txBody>
          <a:bodyPr/>
          <a:lstStyle/>
          <a:p>
            <a:fld id="{52109613-7EC3-4505-9353-8B6E61E0BD49}" type="slidenum">
              <a:rPr lang="en-US" smtClean="0"/>
              <a:t>37</a:t>
            </a:fld>
            <a:endParaRPr lang="en-US"/>
          </a:p>
        </p:txBody>
      </p:sp>
      <p:sp>
        <p:nvSpPr>
          <p:cNvPr id="6" name="Title 1">
            <a:extLst>
              <a:ext uri="{FF2B5EF4-FFF2-40B4-BE49-F238E27FC236}">
                <a16:creationId xmlns:a16="http://schemas.microsoft.com/office/drawing/2014/main" id="{6A85B987-6A37-4FF7-94AF-9039B8D65B61}"/>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pt-PT" dirty="0" err="1"/>
              <a:t>TinyML</a:t>
            </a:r>
            <a:br>
              <a:rPr lang="pt-PT" dirty="0"/>
            </a:br>
            <a:r>
              <a:rPr lang="pt-PT" sz="2800" b="0" dirty="0" err="1"/>
              <a:t>Examples</a:t>
            </a:r>
            <a:endParaRPr lang="en-150" b="0" dirty="0"/>
          </a:p>
        </p:txBody>
      </p:sp>
      <p:pic>
        <p:nvPicPr>
          <p:cNvPr id="7" name="yt5s.com-SensiML Analytics Toolkit - ST SensorTile Fan State Demo(720p)">
            <a:hlinkClick r:id="" action="ppaction://media"/>
            <a:extLst>
              <a:ext uri="{FF2B5EF4-FFF2-40B4-BE49-F238E27FC236}">
                <a16:creationId xmlns:a16="http://schemas.microsoft.com/office/drawing/2014/main" id="{F1D91893-C743-4FB4-91D6-92AF91CEB4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1802" y="1993503"/>
            <a:ext cx="8240395" cy="4635223"/>
          </a:xfrm>
          <a:prstGeom prst="rect">
            <a:avLst/>
          </a:prstGeom>
        </p:spPr>
      </p:pic>
    </p:spTree>
    <p:extLst>
      <p:ext uri="{BB962C8B-B14F-4D97-AF65-F5344CB8AC3E}">
        <p14:creationId xmlns:p14="http://schemas.microsoft.com/office/powerpoint/2010/main" val="73652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4C57A-A2EF-41B3-A5F4-C437DB18074A}"/>
              </a:ext>
            </a:extLst>
          </p:cNvPr>
          <p:cNvSpPr>
            <a:spLocks noGrp="1"/>
          </p:cNvSpPr>
          <p:nvPr>
            <p:ph type="sldNum" sz="quarter" idx="12"/>
          </p:nvPr>
        </p:nvSpPr>
        <p:spPr/>
        <p:txBody>
          <a:bodyPr/>
          <a:lstStyle/>
          <a:p>
            <a:fld id="{52109613-7EC3-4505-9353-8B6E61E0BD49}" type="slidenum">
              <a:rPr lang="en-US" smtClean="0"/>
              <a:t>38</a:t>
            </a:fld>
            <a:endParaRPr lang="en-US"/>
          </a:p>
        </p:txBody>
      </p:sp>
      <p:sp>
        <p:nvSpPr>
          <p:cNvPr id="6" name="Title 1">
            <a:extLst>
              <a:ext uri="{FF2B5EF4-FFF2-40B4-BE49-F238E27FC236}">
                <a16:creationId xmlns:a16="http://schemas.microsoft.com/office/drawing/2014/main" id="{6A85B987-6A37-4FF7-94AF-9039B8D65B61}"/>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pt-PT" dirty="0" err="1"/>
              <a:t>TinyML</a:t>
            </a:r>
            <a:br>
              <a:rPr lang="pt-PT" dirty="0"/>
            </a:br>
            <a:r>
              <a:rPr lang="pt-PT" sz="2800" b="0" dirty="0" err="1"/>
              <a:t>Examples</a:t>
            </a:r>
            <a:endParaRPr lang="en-150" b="0" dirty="0"/>
          </a:p>
        </p:txBody>
      </p:sp>
      <p:pic>
        <p:nvPicPr>
          <p:cNvPr id="8" name="[Qeexo AutoML] Interactive Wall">
            <a:hlinkClick r:id="" action="ppaction://media"/>
            <a:extLst>
              <a:ext uri="{FF2B5EF4-FFF2-40B4-BE49-F238E27FC236}">
                <a16:creationId xmlns:a16="http://schemas.microsoft.com/office/drawing/2014/main" id="{B8FB83B3-1DE8-477D-A8FB-30F6319183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842" y="1930021"/>
            <a:ext cx="8362315" cy="4703802"/>
          </a:xfrm>
          <a:prstGeom prst="rect">
            <a:avLst/>
          </a:prstGeom>
        </p:spPr>
      </p:pic>
    </p:spTree>
    <p:extLst>
      <p:ext uri="{BB962C8B-B14F-4D97-AF65-F5344CB8AC3E}">
        <p14:creationId xmlns:p14="http://schemas.microsoft.com/office/powerpoint/2010/main" val="425763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4C57A-A2EF-41B3-A5F4-C437DB18074A}"/>
              </a:ext>
            </a:extLst>
          </p:cNvPr>
          <p:cNvSpPr>
            <a:spLocks noGrp="1"/>
          </p:cNvSpPr>
          <p:nvPr>
            <p:ph type="sldNum" sz="quarter" idx="12"/>
          </p:nvPr>
        </p:nvSpPr>
        <p:spPr/>
        <p:txBody>
          <a:bodyPr/>
          <a:lstStyle/>
          <a:p>
            <a:fld id="{52109613-7EC3-4505-9353-8B6E61E0BD49}" type="slidenum">
              <a:rPr lang="en-US" smtClean="0"/>
              <a:t>39</a:t>
            </a:fld>
            <a:endParaRPr lang="en-US"/>
          </a:p>
        </p:txBody>
      </p:sp>
      <p:sp>
        <p:nvSpPr>
          <p:cNvPr id="6" name="Title 1">
            <a:extLst>
              <a:ext uri="{FF2B5EF4-FFF2-40B4-BE49-F238E27FC236}">
                <a16:creationId xmlns:a16="http://schemas.microsoft.com/office/drawing/2014/main" id="{6A85B987-6A37-4FF7-94AF-9039B8D65B61}"/>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pt-PT" dirty="0" err="1"/>
              <a:t>TinyML</a:t>
            </a:r>
            <a:br>
              <a:rPr lang="pt-PT" dirty="0"/>
            </a:br>
            <a:r>
              <a:rPr lang="pt-PT" sz="2800" b="0" dirty="0" err="1"/>
              <a:t>Examples</a:t>
            </a:r>
            <a:endParaRPr lang="en-150" b="0" dirty="0"/>
          </a:p>
        </p:txBody>
      </p:sp>
      <p:pic>
        <p:nvPicPr>
          <p:cNvPr id="2" name="[Qeexo AutoML] Environment-Aware Countertop">
            <a:hlinkClick r:id="" action="ppaction://media"/>
            <a:extLst>
              <a:ext uri="{FF2B5EF4-FFF2-40B4-BE49-F238E27FC236}">
                <a16:creationId xmlns:a16="http://schemas.microsoft.com/office/drawing/2014/main" id="{7EA62646-4E4B-409D-A483-A862F7795A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426" y="1843089"/>
            <a:ext cx="8459148" cy="4758270"/>
          </a:xfrm>
          <a:prstGeom prst="rect">
            <a:avLst/>
          </a:prstGeom>
        </p:spPr>
      </p:pic>
    </p:spTree>
    <p:extLst>
      <p:ext uri="{BB962C8B-B14F-4D97-AF65-F5344CB8AC3E}">
        <p14:creationId xmlns:p14="http://schemas.microsoft.com/office/powerpoint/2010/main" val="29820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E56C-6670-400C-A5A2-BBBE79FBB9D4}"/>
              </a:ext>
            </a:extLst>
          </p:cNvPr>
          <p:cNvSpPr>
            <a:spLocks noGrp="1"/>
          </p:cNvSpPr>
          <p:nvPr>
            <p:ph type="title"/>
          </p:nvPr>
        </p:nvSpPr>
        <p:spPr/>
        <p:txBody>
          <a:bodyPr>
            <a:normAutofit/>
          </a:bodyPr>
          <a:lstStyle/>
          <a:p>
            <a:r>
              <a:rPr lang="pt-PT" sz="3600" b="1" dirty="0" err="1"/>
              <a:t>What</a:t>
            </a:r>
            <a:r>
              <a:rPr lang="pt-PT" sz="3600" b="1" dirty="0"/>
              <a:t> </a:t>
            </a:r>
            <a:r>
              <a:rPr lang="pt-PT" sz="3600" b="1" dirty="0" err="1"/>
              <a:t>is</a:t>
            </a:r>
            <a:r>
              <a:rPr lang="pt-PT" sz="3600" b="1" dirty="0"/>
              <a:t> </a:t>
            </a:r>
            <a:r>
              <a:rPr lang="pt-PT" sz="3600" b="1" dirty="0" err="1"/>
              <a:t>an</a:t>
            </a:r>
            <a:r>
              <a:rPr lang="pt-PT" sz="3600" b="1" dirty="0"/>
              <a:t> </a:t>
            </a:r>
            <a:r>
              <a:rPr lang="pt-PT" sz="3600" b="1" dirty="0" err="1"/>
              <a:t>embedded</a:t>
            </a:r>
            <a:r>
              <a:rPr lang="pt-PT" sz="3600" b="1" dirty="0"/>
              <a:t> </a:t>
            </a:r>
            <a:r>
              <a:rPr lang="pt-PT" sz="3600" b="1" dirty="0" err="1"/>
              <a:t>system</a:t>
            </a:r>
            <a:r>
              <a:rPr lang="pt-PT" sz="3600" b="1" dirty="0"/>
              <a:t>?</a:t>
            </a:r>
            <a:endParaRPr lang="en-US" sz="3600" b="1" dirty="0"/>
          </a:p>
        </p:txBody>
      </p:sp>
      <p:sp>
        <p:nvSpPr>
          <p:cNvPr id="4" name="Slide Number Placeholder 3">
            <a:extLst>
              <a:ext uri="{FF2B5EF4-FFF2-40B4-BE49-F238E27FC236}">
                <a16:creationId xmlns:a16="http://schemas.microsoft.com/office/drawing/2014/main" id="{49146219-49ED-42A8-955D-4E1022A53C3F}"/>
              </a:ext>
            </a:extLst>
          </p:cNvPr>
          <p:cNvSpPr>
            <a:spLocks noGrp="1"/>
          </p:cNvSpPr>
          <p:nvPr>
            <p:ph type="sldNum" sz="quarter" idx="12"/>
          </p:nvPr>
        </p:nvSpPr>
        <p:spPr/>
        <p:txBody>
          <a:bodyPr/>
          <a:lstStyle/>
          <a:p>
            <a:fld id="{52109613-7EC3-4505-9353-8B6E61E0BD49}" type="slidenum">
              <a:rPr lang="en-US" smtClean="0"/>
              <a:t>4</a:t>
            </a:fld>
            <a:endParaRPr lang="en-US"/>
          </a:p>
        </p:txBody>
      </p:sp>
      <p:pic>
        <p:nvPicPr>
          <p:cNvPr id="5" name="Picture 4">
            <a:extLst>
              <a:ext uri="{FF2B5EF4-FFF2-40B4-BE49-F238E27FC236}">
                <a16:creationId xmlns:a16="http://schemas.microsoft.com/office/drawing/2014/main" id="{FADB0158-E202-45CF-B092-38159DAA154D}"/>
              </a:ext>
            </a:extLst>
          </p:cNvPr>
          <p:cNvPicPr>
            <a:picLocks noChangeAspect="1"/>
          </p:cNvPicPr>
          <p:nvPr/>
        </p:nvPicPr>
        <p:blipFill>
          <a:blip r:embed="rId2"/>
          <a:stretch>
            <a:fillRect/>
          </a:stretch>
        </p:blipFill>
        <p:spPr>
          <a:xfrm>
            <a:off x="1018903" y="2162621"/>
            <a:ext cx="7106194" cy="3721798"/>
          </a:xfrm>
          <a:prstGeom prst="rect">
            <a:avLst/>
          </a:prstGeom>
        </p:spPr>
      </p:pic>
    </p:spTree>
    <p:extLst>
      <p:ext uri="{BB962C8B-B14F-4D97-AF65-F5344CB8AC3E}">
        <p14:creationId xmlns:p14="http://schemas.microsoft.com/office/powerpoint/2010/main" val="4028666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28B6-A70F-4492-8DF8-5F79E2E85F2C}"/>
              </a:ext>
            </a:extLst>
          </p:cNvPr>
          <p:cNvSpPr>
            <a:spLocks noGrp="1"/>
          </p:cNvSpPr>
          <p:nvPr>
            <p:ph type="title"/>
          </p:nvPr>
        </p:nvSpPr>
        <p:spPr/>
        <p:txBody>
          <a:bodyPr/>
          <a:lstStyle/>
          <a:p>
            <a:r>
              <a:rPr lang="en-US" dirty="0"/>
              <a:t>Conclusion</a:t>
            </a:r>
            <a:endParaRPr lang="en-150" dirty="0"/>
          </a:p>
        </p:txBody>
      </p:sp>
      <p:sp>
        <p:nvSpPr>
          <p:cNvPr id="3" name="Content Placeholder 2">
            <a:extLst>
              <a:ext uri="{FF2B5EF4-FFF2-40B4-BE49-F238E27FC236}">
                <a16:creationId xmlns:a16="http://schemas.microsoft.com/office/drawing/2014/main" id="{CAA2E558-84E0-4626-90CB-1EEF7063DA8E}"/>
              </a:ext>
            </a:extLst>
          </p:cNvPr>
          <p:cNvSpPr>
            <a:spLocks noGrp="1"/>
          </p:cNvSpPr>
          <p:nvPr>
            <p:ph idx="1"/>
          </p:nvPr>
        </p:nvSpPr>
        <p:spPr/>
        <p:txBody>
          <a:bodyPr/>
          <a:lstStyle/>
          <a:p>
            <a:r>
              <a:rPr lang="en-US" sz="2400" b="0" i="0" dirty="0">
                <a:solidFill>
                  <a:srgbClr val="292929"/>
                </a:solidFill>
                <a:effectLst/>
                <a:latin typeface="sohne"/>
              </a:rPr>
              <a:t>The Next AI Revolution</a:t>
            </a:r>
          </a:p>
          <a:p>
            <a:endParaRPr lang="en-US" sz="2400" dirty="0">
              <a:solidFill>
                <a:srgbClr val="292929"/>
              </a:solidFill>
              <a:latin typeface="sohne"/>
            </a:endParaRPr>
          </a:p>
          <a:p>
            <a:r>
              <a:rPr lang="en-US" sz="2400" dirty="0">
                <a:solidFill>
                  <a:srgbClr val="292929"/>
                </a:solidFill>
                <a:latin typeface="sohne"/>
              </a:rPr>
              <a:t>Allows IoT to grow continuously with limited impact in the worldwide data transition capabilities.</a:t>
            </a:r>
          </a:p>
          <a:p>
            <a:endParaRPr lang="en-US" sz="2400" dirty="0">
              <a:solidFill>
                <a:srgbClr val="292929"/>
              </a:solidFill>
              <a:latin typeface="sohne"/>
            </a:endParaRPr>
          </a:p>
          <a:p>
            <a:pPr algn="just"/>
            <a:r>
              <a:rPr lang="en-US" sz="2400" b="0" i="0" dirty="0">
                <a:solidFill>
                  <a:srgbClr val="292929"/>
                </a:solidFill>
                <a:effectLst/>
                <a:latin typeface="sohne"/>
              </a:rPr>
              <a:t>The ability to run machine learning models on resource-constrained devices opens opportunities to many new applications.</a:t>
            </a:r>
          </a:p>
          <a:p>
            <a:pPr algn="just"/>
            <a:endParaRPr lang="en-US" sz="2400" dirty="0">
              <a:solidFill>
                <a:srgbClr val="292929"/>
              </a:solidFill>
              <a:latin typeface="sohne"/>
            </a:endParaRPr>
          </a:p>
          <a:p>
            <a:pPr algn="just"/>
            <a:r>
              <a:rPr lang="en-US" sz="2400" dirty="0">
                <a:solidFill>
                  <a:srgbClr val="292929"/>
                </a:solidFill>
                <a:latin typeface="sohne"/>
              </a:rPr>
              <a:t>N</a:t>
            </a:r>
            <a:r>
              <a:rPr lang="en-US" sz="2400" b="0" i="0" dirty="0">
                <a:solidFill>
                  <a:srgbClr val="292929"/>
                </a:solidFill>
                <a:effectLst/>
                <a:latin typeface="sohne"/>
              </a:rPr>
              <a:t>ew efficient intelligence based on data-driven algorithms</a:t>
            </a:r>
          </a:p>
          <a:p>
            <a:pPr marL="0" indent="0">
              <a:buNone/>
            </a:pPr>
            <a:endParaRPr lang="en-150" dirty="0"/>
          </a:p>
        </p:txBody>
      </p:sp>
      <p:sp>
        <p:nvSpPr>
          <p:cNvPr id="4" name="Slide Number Placeholder 3">
            <a:extLst>
              <a:ext uri="{FF2B5EF4-FFF2-40B4-BE49-F238E27FC236}">
                <a16:creationId xmlns:a16="http://schemas.microsoft.com/office/drawing/2014/main" id="{00B1BAF1-8DA6-40E5-AAFD-1FF6D9098C84}"/>
              </a:ext>
            </a:extLst>
          </p:cNvPr>
          <p:cNvSpPr>
            <a:spLocks noGrp="1"/>
          </p:cNvSpPr>
          <p:nvPr>
            <p:ph type="sldNum" sz="quarter" idx="12"/>
          </p:nvPr>
        </p:nvSpPr>
        <p:spPr/>
        <p:txBody>
          <a:bodyPr/>
          <a:lstStyle/>
          <a:p>
            <a:fld id="{52109613-7EC3-4505-9353-8B6E61E0BD49}" type="slidenum">
              <a:rPr lang="en-US" smtClean="0"/>
              <a:t>40</a:t>
            </a:fld>
            <a:endParaRPr lang="en-US"/>
          </a:p>
        </p:txBody>
      </p:sp>
    </p:spTree>
    <p:extLst>
      <p:ext uri="{BB962C8B-B14F-4D97-AF65-F5344CB8AC3E}">
        <p14:creationId xmlns:p14="http://schemas.microsoft.com/office/powerpoint/2010/main" val="369181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E56C-6670-400C-A5A2-BBBE79FBB9D4}"/>
              </a:ext>
            </a:extLst>
          </p:cNvPr>
          <p:cNvSpPr>
            <a:spLocks noGrp="1"/>
          </p:cNvSpPr>
          <p:nvPr>
            <p:ph type="title"/>
          </p:nvPr>
        </p:nvSpPr>
        <p:spPr/>
        <p:txBody>
          <a:bodyPr>
            <a:normAutofit/>
          </a:bodyPr>
          <a:lstStyle/>
          <a:p>
            <a:r>
              <a:rPr lang="pt-PT" sz="3600" b="1" dirty="0" err="1"/>
              <a:t>What</a:t>
            </a:r>
            <a:r>
              <a:rPr lang="pt-PT" sz="3600" b="1" dirty="0"/>
              <a:t> </a:t>
            </a:r>
            <a:r>
              <a:rPr lang="pt-PT" sz="3600" b="1" dirty="0" err="1"/>
              <a:t>is</a:t>
            </a:r>
            <a:r>
              <a:rPr lang="pt-PT" sz="3600" b="1" dirty="0"/>
              <a:t> </a:t>
            </a:r>
            <a:r>
              <a:rPr lang="pt-PT" sz="3600" b="1" dirty="0" err="1"/>
              <a:t>an</a:t>
            </a:r>
            <a:r>
              <a:rPr lang="pt-PT" sz="3600" b="1" dirty="0"/>
              <a:t> </a:t>
            </a:r>
            <a:r>
              <a:rPr lang="pt-PT" sz="3600" b="1" dirty="0" err="1"/>
              <a:t>embedded</a:t>
            </a:r>
            <a:r>
              <a:rPr lang="pt-PT" sz="3600" b="1" dirty="0"/>
              <a:t> </a:t>
            </a:r>
            <a:r>
              <a:rPr lang="pt-PT" sz="3600" b="1" dirty="0" err="1"/>
              <a:t>system</a:t>
            </a:r>
            <a:r>
              <a:rPr lang="pt-PT" sz="3600" b="1" dirty="0"/>
              <a:t>?</a:t>
            </a:r>
            <a:endParaRPr lang="en-US" sz="3600" b="1" dirty="0"/>
          </a:p>
        </p:txBody>
      </p:sp>
      <p:sp>
        <p:nvSpPr>
          <p:cNvPr id="4" name="Slide Number Placeholder 3">
            <a:extLst>
              <a:ext uri="{FF2B5EF4-FFF2-40B4-BE49-F238E27FC236}">
                <a16:creationId xmlns:a16="http://schemas.microsoft.com/office/drawing/2014/main" id="{49146219-49ED-42A8-955D-4E1022A53C3F}"/>
              </a:ext>
            </a:extLst>
          </p:cNvPr>
          <p:cNvSpPr>
            <a:spLocks noGrp="1"/>
          </p:cNvSpPr>
          <p:nvPr>
            <p:ph type="sldNum" sz="quarter" idx="12"/>
          </p:nvPr>
        </p:nvSpPr>
        <p:spPr/>
        <p:txBody>
          <a:bodyPr/>
          <a:lstStyle/>
          <a:p>
            <a:fld id="{52109613-7EC3-4505-9353-8B6E61E0BD49}" type="slidenum">
              <a:rPr lang="en-US" smtClean="0"/>
              <a:t>5</a:t>
            </a:fld>
            <a:endParaRPr lang="en-US"/>
          </a:p>
        </p:txBody>
      </p:sp>
      <p:pic>
        <p:nvPicPr>
          <p:cNvPr id="10" name="Picture 9">
            <a:extLst>
              <a:ext uri="{FF2B5EF4-FFF2-40B4-BE49-F238E27FC236}">
                <a16:creationId xmlns:a16="http://schemas.microsoft.com/office/drawing/2014/main" id="{E2BFA339-A47D-4803-9E9A-DFA7E02D3414}"/>
              </a:ext>
            </a:extLst>
          </p:cNvPr>
          <p:cNvPicPr>
            <a:picLocks noChangeAspect="1"/>
          </p:cNvPicPr>
          <p:nvPr/>
        </p:nvPicPr>
        <p:blipFill>
          <a:blip r:embed="rId2"/>
          <a:stretch>
            <a:fillRect/>
          </a:stretch>
        </p:blipFill>
        <p:spPr>
          <a:xfrm>
            <a:off x="1140823" y="2265230"/>
            <a:ext cx="6008914" cy="3516580"/>
          </a:xfrm>
          <a:prstGeom prst="rect">
            <a:avLst/>
          </a:prstGeom>
        </p:spPr>
      </p:pic>
    </p:spTree>
    <p:extLst>
      <p:ext uri="{BB962C8B-B14F-4D97-AF65-F5344CB8AC3E}">
        <p14:creationId xmlns:p14="http://schemas.microsoft.com/office/powerpoint/2010/main" val="70477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E56C-6670-400C-A5A2-BBBE79FBB9D4}"/>
              </a:ext>
            </a:extLst>
          </p:cNvPr>
          <p:cNvSpPr>
            <a:spLocks noGrp="1"/>
          </p:cNvSpPr>
          <p:nvPr>
            <p:ph type="title"/>
          </p:nvPr>
        </p:nvSpPr>
        <p:spPr/>
        <p:txBody>
          <a:bodyPr>
            <a:normAutofit/>
          </a:bodyPr>
          <a:lstStyle/>
          <a:p>
            <a:r>
              <a:rPr lang="pt-PT" sz="3600" b="1" dirty="0" err="1"/>
              <a:t>What</a:t>
            </a:r>
            <a:r>
              <a:rPr lang="pt-PT" sz="3600" b="1" dirty="0"/>
              <a:t> </a:t>
            </a:r>
            <a:r>
              <a:rPr lang="pt-PT" sz="3600" b="1" dirty="0" err="1"/>
              <a:t>is</a:t>
            </a:r>
            <a:r>
              <a:rPr lang="pt-PT" sz="3600" b="1" dirty="0"/>
              <a:t> </a:t>
            </a:r>
            <a:r>
              <a:rPr lang="pt-PT" sz="3600" b="1" dirty="0" err="1"/>
              <a:t>an</a:t>
            </a:r>
            <a:r>
              <a:rPr lang="pt-PT" sz="3600" b="1" dirty="0"/>
              <a:t> </a:t>
            </a:r>
            <a:r>
              <a:rPr lang="pt-PT" sz="3600" b="1" dirty="0" err="1"/>
              <a:t>embedded</a:t>
            </a:r>
            <a:r>
              <a:rPr lang="pt-PT" sz="3600" b="1" dirty="0"/>
              <a:t> </a:t>
            </a:r>
            <a:r>
              <a:rPr lang="pt-PT" sz="3600" b="1" dirty="0" err="1"/>
              <a:t>system</a:t>
            </a:r>
            <a:r>
              <a:rPr lang="pt-PT" sz="3600" b="1" dirty="0"/>
              <a:t>?</a:t>
            </a:r>
            <a:endParaRPr lang="en-US" sz="3600" b="1" dirty="0"/>
          </a:p>
        </p:txBody>
      </p:sp>
      <p:sp>
        <p:nvSpPr>
          <p:cNvPr id="4" name="Slide Number Placeholder 3">
            <a:extLst>
              <a:ext uri="{FF2B5EF4-FFF2-40B4-BE49-F238E27FC236}">
                <a16:creationId xmlns:a16="http://schemas.microsoft.com/office/drawing/2014/main" id="{49146219-49ED-42A8-955D-4E1022A53C3F}"/>
              </a:ext>
            </a:extLst>
          </p:cNvPr>
          <p:cNvSpPr>
            <a:spLocks noGrp="1"/>
          </p:cNvSpPr>
          <p:nvPr>
            <p:ph type="sldNum" sz="quarter" idx="12"/>
          </p:nvPr>
        </p:nvSpPr>
        <p:spPr/>
        <p:txBody>
          <a:bodyPr/>
          <a:lstStyle/>
          <a:p>
            <a:fld id="{52109613-7EC3-4505-9353-8B6E61E0BD49}" type="slidenum">
              <a:rPr lang="en-US" smtClean="0"/>
              <a:t>6</a:t>
            </a:fld>
            <a:endParaRPr lang="en-US"/>
          </a:p>
        </p:txBody>
      </p:sp>
      <p:pic>
        <p:nvPicPr>
          <p:cNvPr id="5" name="Picture 4">
            <a:extLst>
              <a:ext uri="{FF2B5EF4-FFF2-40B4-BE49-F238E27FC236}">
                <a16:creationId xmlns:a16="http://schemas.microsoft.com/office/drawing/2014/main" id="{C2BC4E56-D994-4039-B904-8F225D5DCF69}"/>
              </a:ext>
            </a:extLst>
          </p:cNvPr>
          <p:cNvPicPr>
            <a:picLocks noChangeAspect="1"/>
          </p:cNvPicPr>
          <p:nvPr/>
        </p:nvPicPr>
        <p:blipFill>
          <a:blip r:embed="rId2"/>
          <a:stretch>
            <a:fillRect/>
          </a:stretch>
        </p:blipFill>
        <p:spPr>
          <a:xfrm>
            <a:off x="1091486" y="2219540"/>
            <a:ext cx="6395164" cy="3371364"/>
          </a:xfrm>
          <a:prstGeom prst="rect">
            <a:avLst/>
          </a:prstGeom>
        </p:spPr>
      </p:pic>
    </p:spTree>
    <p:extLst>
      <p:ext uri="{BB962C8B-B14F-4D97-AF65-F5344CB8AC3E}">
        <p14:creationId xmlns:p14="http://schemas.microsoft.com/office/powerpoint/2010/main" val="184924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7CCB-A413-423B-B782-2467D9A47023}"/>
              </a:ext>
            </a:extLst>
          </p:cNvPr>
          <p:cNvSpPr>
            <a:spLocks noGrp="1"/>
          </p:cNvSpPr>
          <p:nvPr>
            <p:ph type="title"/>
          </p:nvPr>
        </p:nvSpPr>
        <p:spPr/>
        <p:txBody>
          <a:bodyPr/>
          <a:lstStyle/>
          <a:p>
            <a:r>
              <a:rPr lang="pt-PT" dirty="0"/>
              <a:t>Internet </a:t>
            </a:r>
            <a:r>
              <a:rPr lang="pt-PT" dirty="0" err="1"/>
              <a:t>of</a:t>
            </a:r>
            <a:r>
              <a:rPr lang="pt-PT" dirty="0"/>
              <a:t> </a:t>
            </a:r>
            <a:r>
              <a:rPr lang="pt-PT" dirty="0" err="1"/>
              <a:t>What</a:t>
            </a:r>
            <a:r>
              <a:rPr lang="pt-PT" dirty="0"/>
              <a:t> ? </a:t>
            </a:r>
            <a:r>
              <a:rPr lang="pt-PT" dirty="0" err="1"/>
              <a:t>Things</a:t>
            </a:r>
            <a:r>
              <a:rPr lang="pt-PT" dirty="0"/>
              <a:t>…</a:t>
            </a:r>
            <a:endParaRPr lang="en-US" dirty="0"/>
          </a:p>
        </p:txBody>
      </p:sp>
      <p:sp>
        <p:nvSpPr>
          <p:cNvPr id="3" name="Content Placeholder 2">
            <a:extLst>
              <a:ext uri="{FF2B5EF4-FFF2-40B4-BE49-F238E27FC236}">
                <a16:creationId xmlns:a16="http://schemas.microsoft.com/office/drawing/2014/main" id="{F7BBA01C-C3EE-4DDA-BF38-5C32D574509B}"/>
              </a:ext>
            </a:extLst>
          </p:cNvPr>
          <p:cNvSpPr>
            <a:spLocks noGrp="1"/>
          </p:cNvSpPr>
          <p:nvPr>
            <p:ph idx="1"/>
          </p:nvPr>
        </p:nvSpPr>
        <p:spPr/>
        <p:txBody>
          <a:bodyPr/>
          <a:lstStyle/>
          <a:p>
            <a:pPr marL="0" indent="0">
              <a:buNone/>
            </a:pPr>
            <a:r>
              <a:rPr lang="en-US" dirty="0"/>
              <a:t>It’s a new concept ?</a:t>
            </a:r>
          </a:p>
          <a:p>
            <a:pPr marL="0" indent="0">
              <a:buNone/>
            </a:pPr>
            <a:r>
              <a:rPr lang="pt-PT" dirty="0"/>
              <a:t>Y</a:t>
            </a:r>
            <a:r>
              <a:rPr lang="en-US" dirty="0"/>
              <a:t>es…</a:t>
            </a:r>
          </a:p>
        </p:txBody>
      </p:sp>
      <p:sp>
        <p:nvSpPr>
          <p:cNvPr id="4" name="Slide Number Placeholder 3">
            <a:extLst>
              <a:ext uri="{FF2B5EF4-FFF2-40B4-BE49-F238E27FC236}">
                <a16:creationId xmlns:a16="http://schemas.microsoft.com/office/drawing/2014/main" id="{14AAA931-61B8-4553-8444-1BD769B084EE}"/>
              </a:ext>
            </a:extLst>
          </p:cNvPr>
          <p:cNvSpPr>
            <a:spLocks noGrp="1"/>
          </p:cNvSpPr>
          <p:nvPr>
            <p:ph type="sldNum" sz="quarter" idx="12"/>
          </p:nvPr>
        </p:nvSpPr>
        <p:spPr/>
        <p:txBody>
          <a:bodyPr/>
          <a:lstStyle/>
          <a:p>
            <a:fld id="{52109613-7EC3-4505-9353-8B6E61E0BD49}" type="slidenum">
              <a:rPr lang="en-US" smtClean="0"/>
              <a:t>7</a:t>
            </a:fld>
            <a:endParaRPr lang="en-US"/>
          </a:p>
        </p:txBody>
      </p:sp>
      <p:pic>
        <p:nvPicPr>
          <p:cNvPr id="5122" name="Picture 2" descr="Imagem relacionada">
            <a:extLst>
              <a:ext uri="{FF2B5EF4-FFF2-40B4-BE49-F238E27FC236}">
                <a16:creationId xmlns:a16="http://schemas.microsoft.com/office/drawing/2014/main" id="{CB015352-96DF-4270-BDAA-425241187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46" y="2194560"/>
            <a:ext cx="1964669" cy="30784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83D9DC-D790-4640-B734-9292C783DED3}"/>
              </a:ext>
            </a:extLst>
          </p:cNvPr>
          <p:cNvSpPr/>
          <p:nvPr/>
        </p:nvSpPr>
        <p:spPr>
          <a:xfrm>
            <a:off x="628650" y="2995136"/>
            <a:ext cx="6238896" cy="1477328"/>
          </a:xfrm>
          <a:prstGeom prst="rect">
            <a:avLst/>
          </a:prstGeom>
        </p:spPr>
        <p:txBody>
          <a:bodyPr wrap="square">
            <a:spAutoFit/>
          </a:bodyPr>
          <a:lstStyle/>
          <a:p>
            <a:r>
              <a:rPr lang="en-US" dirty="0"/>
              <a:t>The first “Internet appliance" was a Coke machine at Pittsburgh's Carnegie Mellon University in 1982.</a:t>
            </a:r>
          </a:p>
          <a:p>
            <a:endParaRPr lang="pt-PT" dirty="0"/>
          </a:p>
          <a:p>
            <a:r>
              <a:rPr lang="en-US" dirty="0"/>
              <a:t>Programmers could check sensors to see how many drinks were present in the machine and if they were cold.</a:t>
            </a:r>
          </a:p>
        </p:txBody>
      </p:sp>
      <p:sp>
        <p:nvSpPr>
          <p:cNvPr id="9" name="Rectangle 8">
            <a:extLst>
              <a:ext uri="{FF2B5EF4-FFF2-40B4-BE49-F238E27FC236}">
                <a16:creationId xmlns:a16="http://schemas.microsoft.com/office/drawing/2014/main" id="{396C2073-BD07-4A58-8245-6E2A48ADE8DB}"/>
              </a:ext>
            </a:extLst>
          </p:cNvPr>
          <p:cNvSpPr/>
          <p:nvPr/>
        </p:nvSpPr>
        <p:spPr>
          <a:xfrm>
            <a:off x="1210437" y="5491530"/>
            <a:ext cx="672312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solidFill>
                  <a:srgbClr val="333333"/>
                </a:solidFill>
                <a:latin typeface="Museo Sans"/>
              </a:rPr>
              <a:t>The Internet of Things (IoT) is a popular “</a:t>
            </a:r>
            <a:r>
              <a:rPr lang="en-US" dirty="0" err="1">
                <a:solidFill>
                  <a:srgbClr val="333333"/>
                </a:solidFill>
                <a:latin typeface="Museo Sans"/>
              </a:rPr>
              <a:t>buzzterm</a:t>
            </a:r>
            <a:r>
              <a:rPr lang="en-US" dirty="0">
                <a:solidFill>
                  <a:srgbClr val="333333"/>
                </a:solidFill>
                <a:latin typeface="Museo Sans"/>
              </a:rPr>
              <a:t>” describing the future of our evolving world. </a:t>
            </a:r>
          </a:p>
          <a:p>
            <a:pPr algn="ctr"/>
            <a:r>
              <a:rPr lang="pt-PT" dirty="0">
                <a:solidFill>
                  <a:srgbClr val="333333"/>
                </a:solidFill>
                <a:latin typeface="Museo Sans"/>
              </a:rPr>
              <a:t>Is a</a:t>
            </a:r>
            <a:r>
              <a:rPr lang="en-US" dirty="0" err="1">
                <a:solidFill>
                  <a:srgbClr val="333333"/>
                </a:solidFill>
                <a:latin typeface="Museo Sans"/>
              </a:rPr>
              <a:t>lso</a:t>
            </a:r>
            <a:r>
              <a:rPr lang="en-US" dirty="0">
                <a:solidFill>
                  <a:srgbClr val="333333"/>
                </a:solidFill>
                <a:latin typeface="Museo Sans"/>
              </a:rPr>
              <a:t> known as Machine to Machine Technology (M2M).</a:t>
            </a:r>
            <a:endParaRPr lang="en-US" dirty="0"/>
          </a:p>
        </p:txBody>
      </p:sp>
      <p:sp>
        <p:nvSpPr>
          <p:cNvPr id="10" name="Rectangle 9">
            <a:extLst>
              <a:ext uri="{FF2B5EF4-FFF2-40B4-BE49-F238E27FC236}">
                <a16:creationId xmlns:a16="http://schemas.microsoft.com/office/drawing/2014/main" id="{CD271A19-7387-4CE1-88FD-6085CDD0A937}"/>
              </a:ext>
            </a:extLst>
          </p:cNvPr>
          <p:cNvSpPr/>
          <p:nvPr/>
        </p:nvSpPr>
        <p:spPr>
          <a:xfrm>
            <a:off x="1446507" y="2289356"/>
            <a:ext cx="1534394" cy="523220"/>
          </a:xfrm>
          <a:prstGeom prst="rect">
            <a:avLst/>
          </a:prstGeom>
        </p:spPr>
        <p:txBody>
          <a:bodyPr wrap="none">
            <a:spAutoFit/>
          </a:bodyPr>
          <a:lstStyle/>
          <a:p>
            <a:r>
              <a:rPr lang="en-US" sz="2800" dirty="0"/>
              <a:t>and no….</a:t>
            </a:r>
          </a:p>
        </p:txBody>
      </p:sp>
    </p:spTree>
    <p:extLst>
      <p:ext uri="{BB962C8B-B14F-4D97-AF65-F5344CB8AC3E}">
        <p14:creationId xmlns:p14="http://schemas.microsoft.com/office/powerpoint/2010/main" val="377546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7CCB-A413-423B-B782-2467D9A47023}"/>
              </a:ext>
            </a:extLst>
          </p:cNvPr>
          <p:cNvSpPr>
            <a:spLocks noGrp="1"/>
          </p:cNvSpPr>
          <p:nvPr>
            <p:ph type="title"/>
          </p:nvPr>
        </p:nvSpPr>
        <p:spPr/>
        <p:txBody>
          <a:bodyPr/>
          <a:lstStyle/>
          <a:p>
            <a:r>
              <a:rPr lang="pt-PT" dirty="0" err="1"/>
              <a:t>What’s</a:t>
            </a:r>
            <a:r>
              <a:rPr lang="pt-PT" dirty="0"/>
              <a:t> Internet </a:t>
            </a:r>
            <a:r>
              <a:rPr lang="pt-PT" dirty="0" err="1"/>
              <a:t>of</a:t>
            </a:r>
            <a:r>
              <a:rPr lang="pt-PT" dirty="0"/>
              <a:t> </a:t>
            </a:r>
            <a:r>
              <a:rPr lang="pt-PT" dirty="0" err="1"/>
              <a:t>Things</a:t>
            </a:r>
            <a:r>
              <a:rPr lang="pt-PT" dirty="0"/>
              <a:t> ?</a:t>
            </a:r>
            <a:endParaRPr lang="en-US" dirty="0"/>
          </a:p>
        </p:txBody>
      </p:sp>
      <p:sp>
        <p:nvSpPr>
          <p:cNvPr id="3" name="Content Placeholder 2">
            <a:extLst>
              <a:ext uri="{FF2B5EF4-FFF2-40B4-BE49-F238E27FC236}">
                <a16:creationId xmlns:a16="http://schemas.microsoft.com/office/drawing/2014/main" id="{F7BBA01C-C3EE-4DDA-BF38-5C32D574509B}"/>
              </a:ext>
            </a:extLst>
          </p:cNvPr>
          <p:cNvSpPr>
            <a:spLocks noGrp="1"/>
          </p:cNvSpPr>
          <p:nvPr>
            <p:ph idx="1"/>
          </p:nvPr>
        </p:nvSpPr>
        <p:spPr/>
        <p:txBody>
          <a:bodyPr/>
          <a:lstStyle/>
          <a:p>
            <a:pPr marL="0" indent="0">
              <a:buNone/>
            </a:pPr>
            <a:r>
              <a:rPr lang="en-US" dirty="0"/>
              <a:t>Why?</a:t>
            </a:r>
          </a:p>
          <a:p>
            <a:pPr marL="0" indent="0">
              <a:buNone/>
            </a:pPr>
            <a:endParaRPr lang="pt-PT" dirty="0"/>
          </a:p>
          <a:p>
            <a:pPr marL="0" indent="0">
              <a:buNone/>
            </a:pPr>
            <a:endParaRPr lang="en-US" dirty="0"/>
          </a:p>
        </p:txBody>
      </p:sp>
      <p:sp>
        <p:nvSpPr>
          <p:cNvPr id="4" name="Slide Number Placeholder 3">
            <a:extLst>
              <a:ext uri="{FF2B5EF4-FFF2-40B4-BE49-F238E27FC236}">
                <a16:creationId xmlns:a16="http://schemas.microsoft.com/office/drawing/2014/main" id="{14AAA931-61B8-4553-8444-1BD769B084EE}"/>
              </a:ext>
            </a:extLst>
          </p:cNvPr>
          <p:cNvSpPr>
            <a:spLocks noGrp="1"/>
          </p:cNvSpPr>
          <p:nvPr>
            <p:ph type="sldNum" sz="quarter" idx="12"/>
          </p:nvPr>
        </p:nvSpPr>
        <p:spPr/>
        <p:txBody>
          <a:bodyPr/>
          <a:lstStyle/>
          <a:p>
            <a:fld id="{52109613-7EC3-4505-9353-8B6E61E0BD49}" type="slidenum">
              <a:rPr lang="en-US" smtClean="0"/>
              <a:t>8</a:t>
            </a:fld>
            <a:endParaRPr lang="en-US"/>
          </a:p>
        </p:txBody>
      </p:sp>
      <p:sp>
        <p:nvSpPr>
          <p:cNvPr id="5" name="Rectangle 4">
            <a:extLst>
              <a:ext uri="{FF2B5EF4-FFF2-40B4-BE49-F238E27FC236}">
                <a16:creationId xmlns:a16="http://schemas.microsoft.com/office/drawing/2014/main" id="{F8CC4B69-6D34-42AD-A4C9-3793672E7EA8}"/>
              </a:ext>
            </a:extLst>
          </p:cNvPr>
          <p:cNvSpPr/>
          <p:nvPr/>
        </p:nvSpPr>
        <p:spPr>
          <a:xfrm>
            <a:off x="628650" y="2584026"/>
            <a:ext cx="8149590" cy="2308324"/>
          </a:xfrm>
          <a:prstGeom prst="rect">
            <a:avLst/>
          </a:prstGeom>
        </p:spPr>
        <p:txBody>
          <a:bodyPr wrap="square">
            <a:spAutoFit/>
          </a:bodyPr>
          <a:lstStyle/>
          <a:p>
            <a:pPr algn="just"/>
            <a:r>
              <a:rPr lang="en-US" dirty="0"/>
              <a:t>Kevin Ashton of MIT coined the phrase “Internet of Things" in 1999.</a:t>
            </a:r>
          </a:p>
          <a:p>
            <a:pPr algn="just"/>
            <a:endParaRPr lang="en-US" dirty="0"/>
          </a:p>
          <a:p>
            <a:pPr algn="just"/>
            <a:r>
              <a:rPr lang="en-US" dirty="0"/>
              <a:t>IoT represented “a vision in which the Internet extends into the real world embracing everyday objects. Physical item can be controlled remotely and can act as physical access points to Internet services.“</a:t>
            </a:r>
          </a:p>
          <a:p>
            <a:pPr algn="just"/>
            <a:endParaRPr lang="pt-PT" dirty="0"/>
          </a:p>
          <a:p>
            <a:pPr algn="just"/>
            <a:r>
              <a:rPr lang="en-US" dirty="0"/>
              <a:t>“We need to empower computers with their own means of gathering information, so they can see, hear and smell the world for themselves, in all its random glory.”</a:t>
            </a:r>
          </a:p>
        </p:txBody>
      </p:sp>
    </p:spTree>
    <p:extLst>
      <p:ext uri="{BB962C8B-B14F-4D97-AF65-F5344CB8AC3E}">
        <p14:creationId xmlns:p14="http://schemas.microsoft.com/office/powerpoint/2010/main" val="173558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B1E8-05ED-4274-BC22-7578D554A551}"/>
              </a:ext>
            </a:extLst>
          </p:cNvPr>
          <p:cNvSpPr>
            <a:spLocks noGrp="1"/>
          </p:cNvSpPr>
          <p:nvPr>
            <p:ph type="title"/>
          </p:nvPr>
        </p:nvSpPr>
        <p:spPr/>
        <p:txBody>
          <a:bodyPr/>
          <a:lstStyle/>
          <a:p>
            <a:r>
              <a:rPr lang="pt-PT" dirty="0" err="1"/>
              <a:t>What’s</a:t>
            </a:r>
            <a:r>
              <a:rPr lang="pt-PT" dirty="0"/>
              <a:t> Internet </a:t>
            </a:r>
            <a:r>
              <a:rPr lang="pt-PT" dirty="0" err="1"/>
              <a:t>of</a:t>
            </a:r>
            <a:r>
              <a:rPr lang="pt-PT" dirty="0"/>
              <a:t> </a:t>
            </a:r>
            <a:r>
              <a:rPr lang="pt-PT" dirty="0" err="1"/>
              <a:t>Things</a:t>
            </a:r>
            <a:r>
              <a:rPr lang="pt-PT" dirty="0"/>
              <a:t> ?</a:t>
            </a:r>
            <a:endParaRPr lang="en-US" dirty="0"/>
          </a:p>
        </p:txBody>
      </p:sp>
      <p:sp>
        <p:nvSpPr>
          <p:cNvPr id="3" name="Content Placeholder 2">
            <a:extLst>
              <a:ext uri="{FF2B5EF4-FFF2-40B4-BE49-F238E27FC236}">
                <a16:creationId xmlns:a16="http://schemas.microsoft.com/office/drawing/2014/main" id="{971B2D22-5CC1-41B2-834B-035C2BC89B46}"/>
              </a:ext>
            </a:extLst>
          </p:cNvPr>
          <p:cNvSpPr>
            <a:spLocks noGrp="1"/>
          </p:cNvSpPr>
          <p:nvPr>
            <p:ph idx="1"/>
          </p:nvPr>
        </p:nvSpPr>
        <p:spPr/>
        <p:txBody>
          <a:bodyPr/>
          <a:lstStyle/>
          <a:p>
            <a:pPr marL="0" indent="0">
              <a:buNone/>
            </a:pPr>
            <a:r>
              <a:rPr lang="en-US" dirty="0"/>
              <a:t>Current status?</a:t>
            </a:r>
          </a:p>
        </p:txBody>
      </p:sp>
      <p:sp>
        <p:nvSpPr>
          <p:cNvPr id="4" name="Slide Number Placeholder 3">
            <a:extLst>
              <a:ext uri="{FF2B5EF4-FFF2-40B4-BE49-F238E27FC236}">
                <a16:creationId xmlns:a16="http://schemas.microsoft.com/office/drawing/2014/main" id="{373725C2-1496-44AB-9788-D3D2B2264C66}"/>
              </a:ext>
            </a:extLst>
          </p:cNvPr>
          <p:cNvSpPr>
            <a:spLocks noGrp="1"/>
          </p:cNvSpPr>
          <p:nvPr>
            <p:ph type="sldNum" sz="quarter" idx="12"/>
          </p:nvPr>
        </p:nvSpPr>
        <p:spPr/>
        <p:txBody>
          <a:bodyPr/>
          <a:lstStyle/>
          <a:p>
            <a:fld id="{52109613-7EC3-4505-9353-8B6E61E0BD49}" type="slidenum">
              <a:rPr lang="en-US" smtClean="0"/>
              <a:t>9</a:t>
            </a:fld>
            <a:endParaRPr lang="en-US"/>
          </a:p>
        </p:txBody>
      </p:sp>
      <p:pic>
        <p:nvPicPr>
          <p:cNvPr id="8194" name="Picture 2" descr="https://i0.wp.com/informationmatters.net/wp-content/uploads/2016/04/Cisco-50-Billion-Connected-Devices.jpg?ssl=1">
            <a:extLst>
              <a:ext uri="{FF2B5EF4-FFF2-40B4-BE49-F238E27FC236}">
                <a16:creationId xmlns:a16="http://schemas.microsoft.com/office/drawing/2014/main" id="{55D6195F-3092-4A42-93BE-D7C24EDAA3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39"/>
          <a:stretch/>
        </p:blipFill>
        <p:spPr bwMode="auto">
          <a:xfrm>
            <a:off x="1250742" y="2711768"/>
            <a:ext cx="5589079" cy="315258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cdn-images-1.medium.com/max/800/1*B90K6ApXTNvY6RQApeHZ1A.jpeg">
            <a:extLst>
              <a:ext uri="{FF2B5EF4-FFF2-40B4-BE49-F238E27FC236}">
                <a16:creationId xmlns:a16="http://schemas.microsoft.com/office/drawing/2014/main" id="{2EC755B6-E7D7-4CD4-B428-2F9CD4DF9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58" y="2325686"/>
            <a:ext cx="6813504" cy="41671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3A3F7FE-437A-4A04-BA37-AE8214032914}"/>
              </a:ext>
            </a:extLst>
          </p:cNvPr>
          <p:cNvCxnSpPr>
            <a:cxnSpLocks/>
          </p:cNvCxnSpPr>
          <p:nvPr/>
        </p:nvCxnSpPr>
        <p:spPr>
          <a:xfrm flipV="1">
            <a:off x="7187565" y="3267690"/>
            <a:ext cx="18179" cy="24965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59BAC3-C214-4252-B263-5789409AA565}"/>
              </a:ext>
            </a:extLst>
          </p:cNvPr>
          <p:cNvCxnSpPr>
            <a:cxnSpLocks/>
          </p:cNvCxnSpPr>
          <p:nvPr/>
        </p:nvCxnSpPr>
        <p:spPr>
          <a:xfrm flipV="1">
            <a:off x="7219876" y="136524"/>
            <a:ext cx="704913" cy="28641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1E3F79-5868-4844-B7C5-BE3A9683E7B5}"/>
              </a:ext>
            </a:extLst>
          </p:cNvPr>
          <p:cNvSpPr txBox="1"/>
          <p:nvPr/>
        </p:nvSpPr>
        <p:spPr>
          <a:xfrm>
            <a:off x="7486650" y="3364729"/>
            <a:ext cx="2144615" cy="923330"/>
          </a:xfrm>
          <a:prstGeom prst="rect">
            <a:avLst/>
          </a:prstGeom>
          <a:noFill/>
        </p:spPr>
        <p:txBody>
          <a:bodyPr wrap="square">
            <a:spAutoFit/>
          </a:bodyPr>
          <a:lstStyle/>
          <a:p>
            <a:r>
              <a:rPr lang="en-US" dirty="0"/>
              <a:t>data</a:t>
            </a:r>
          </a:p>
          <a:p>
            <a:r>
              <a:rPr lang="en-US" dirty="0"/>
              <a:t>	bytes</a:t>
            </a:r>
          </a:p>
          <a:p>
            <a:r>
              <a:rPr lang="en-US" dirty="0"/>
              <a:t>		bits</a:t>
            </a:r>
            <a:endParaRPr lang="en-150" dirty="0"/>
          </a:p>
        </p:txBody>
      </p:sp>
    </p:spTree>
    <p:extLst>
      <p:ext uri="{BB962C8B-B14F-4D97-AF65-F5344CB8AC3E}">
        <p14:creationId xmlns:p14="http://schemas.microsoft.com/office/powerpoint/2010/main" val="26728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21.0.2123"/>
  <p:tag name="SLIDO_PRESENTATION_ID" val="00000000-0000-0000-0000-000000000000"/>
  <p:tag name="SLIDO_EVENT_UUID" val="c7d3c46d-0fdb-4525-a2b6-514233b5e68f"/>
  <p:tag name="SLIDO_EVENT_SECTION_UUID" val="6754a49b-438c-4d6d-883e-67eef8a4232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TotalTime>
  <Words>1472</Words>
  <Application>Microsoft Office PowerPoint</Application>
  <PresentationFormat>On-screen Show (4:3)</PresentationFormat>
  <Paragraphs>281</Paragraphs>
  <Slides>40</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vt:lpstr>
      <vt:lpstr>Calibri</vt:lpstr>
      <vt:lpstr>Calibri Light</vt:lpstr>
      <vt:lpstr>charter</vt:lpstr>
      <vt:lpstr>Museo Sans</vt:lpstr>
      <vt:lpstr>Poppins</vt:lpstr>
      <vt:lpstr>sohne</vt:lpstr>
      <vt:lpstr>Office Theme</vt:lpstr>
      <vt:lpstr>PowerPoint Presentation</vt:lpstr>
      <vt:lpstr>Summary</vt:lpstr>
      <vt:lpstr>What is an embedded system?</vt:lpstr>
      <vt:lpstr>What is an embedded system?</vt:lpstr>
      <vt:lpstr>What is an embedded system?</vt:lpstr>
      <vt:lpstr>What is an embedded system?</vt:lpstr>
      <vt:lpstr>Internet of What ? Things…</vt:lpstr>
      <vt:lpstr>What’s Internet of Things ?</vt:lpstr>
      <vt:lpstr>What’s Internet of Things ?</vt:lpstr>
      <vt:lpstr>What’s Internet of Things ?</vt:lpstr>
      <vt:lpstr>The rise of the machines</vt:lpstr>
      <vt:lpstr>State of Art</vt:lpstr>
      <vt:lpstr>State of Art</vt:lpstr>
      <vt:lpstr>State of Art</vt:lpstr>
      <vt:lpstr>State of Art</vt:lpstr>
      <vt:lpstr>State of Art</vt:lpstr>
      <vt:lpstr>State of Art</vt:lpstr>
      <vt:lpstr>State of Art</vt:lpstr>
      <vt:lpstr>State of Art</vt:lpstr>
      <vt:lpstr>IoT Major challenges</vt:lpstr>
      <vt:lpstr>Future of IoT</vt:lpstr>
      <vt:lpstr>Imagining Industry 5.0</vt:lpstr>
      <vt:lpstr>Imagining Industry 5.0</vt:lpstr>
      <vt:lpstr>Imagining Industry 5.0</vt:lpstr>
      <vt:lpstr>Imagining Industry 5.0</vt:lpstr>
      <vt:lpstr>Future of IoT</vt:lpstr>
      <vt:lpstr>AIoT When Ai/ML Meets the Internet of Things</vt:lpstr>
      <vt:lpstr>AIoT What is Machine Learning?</vt:lpstr>
      <vt:lpstr>PowerPoint Presentation</vt:lpstr>
      <vt:lpstr>and then… TinyML</vt:lpstr>
      <vt:lpstr>and then… TinyML</vt:lpstr>
      <vt:lpstr>TinyML How it works</vt:lpstr>
      <vt:lpstr>TinyML How it works</vt:lpstr>
      <vt:lpstr>TinyML How it works</vt:lpstr>
      <vt:lpstr>TinyML How it works</vt:lpstr>
      <vt:lpstr>TinyML How it works</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António Moreira</dc:creator>
  <cp:lastModifiedBy>António Herculano de Jesus Moreira</cp:lastModifiedBy>
  <cp:revision>87</cp:revision>
  <dcterms:created xsi:type="dcterms:W3CDTF">2019-01-24T10:18:23Z</dcterms:created>
  <dcterms:modified xsi:type="dcterms:W3CDTF">2025-01-09T12:32:20Z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0.21.0.2123</vt:lpwstr>
  </property>
</Properties>
</file>